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</p:sldIdLst>
  <p:sldSz cx="14039850" cy="19799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6">
          <p15:clr>
            <a:srgbClr val="A4A3A4"/>
          </p15:clr>
        </p15:guide>
        <p15:guide id="2" pos="44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26" y="2454"/>
      </p:cViewPr>
      <p:guideLst>
        <p:guide orient="horz" pos="6236"/>
        <p:guide pos="44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zaq\Desktop\Praca%20mgr%20K&#346;\Gotowe%20wykresy%20do%20pracy%20K&#346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zaq\Desktop\Praca%20mgr%20K&#346;\Gotowe%20wykresy%20do%20pracy%20K&#34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q\Desktop\Praca%20mgr%20K&#346;\Gotowe%20wykresy%20do%20pracy%20K&#346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zaq\Desktop\Praca%20mgr%20K&#346;\Wykresy%20bakterie%20K&#34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q\Desktop\Praca%20mgr%20K&#346;\Wykresy%20bakterie%20K&#34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 rot="0" vert="horz"/>
          <a:lstStyle/>
          <a:p>
            <a:pPr>
              <a:defRPr sz="1400"/>
            </a:pPr>
            <a:r>
              <a:rPr lang="pl-PL" sz="1600" dirty="0"/>
              <a:t>Mętność</a:t>
            </a:r>
            <a:r>
              <a:rPr lang="pl-PL" sz="1400" dirty="0"/>
              <a:t> 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Arkusz1!$B$58</c:f>
              <c:strCache>
                <c:ptCount val="1"/>
                <c:pt idx="0">
                  <c:v>woda wod. w budynku przed inst. doświadczalną</c:v>
                </c:pt>
              </c:strCache>
            </c:strRef>
          </c:tx>
          <c:marker>
            <c:symbol val="none"/>
          </c:marker>
          <c:val>
            <c:numRef>
              <c:f>Arkusz1!$B$59:$B$71</c:f>
              <c:numCache>
                <c:formatCode>General</c:formatCode>
                <c:ptCount val="13"/>
                <c:pt idx="0">
                  <c:v>0.3000000000000001</c:v>
                </c:pt>
                <c:pt idx="1">
                  <c:v>0.87000000000000022</c:v>
                </c:pt>
                <c:pt idx="2">
                  <c:v>0.19000000000000003</c:v>
                </c:pt>
                <c:pt idx="3">
                  <c:v>0.65000000000000024</c:v>
                </c:pt>
                <c:pt idx="4">
                  <c:v>0.18000000000000005</c:v>
                </c:pt>
                <c:pt idx="5">
                  <c:v>0.24000000000000005</c:v>
                </c:pt>
                <c:pt idx="6">
                  <c:v>0.16000000000000003</c:v>
                </c:pt>
                <c:pt idx="7">
                  <c:v>0.28000000000000008</c:v>
                </c:pt>
                <c:pt idx="8">
                  <c:v>0.24000000000000005</c:v>
                </c:pt>
                <c:pt idx="9">
                  <c:v>0.3000000000000001</c:v>
                </c:pt>
                <c:pt idx="10">
                  <c:v>0.25</c:v>
                </c:pt>
                <c:pt idx="11">
                  <c:v>0.18000000000000005</c:v>
                </c:pt>
                <c:pt idx="12">
                  <c:v>1.33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68-480A-9AA4-82E624203A89}"/>
            </c:ext>
          </c:extLst>
        </c:ser>
        <c:ser>
          <c:idx val="2"/>
          <c:order val="1"/>
          <c:tx>
            <c:strRef>
              <c:f>Arkusz1!$C$58</c:f>
              <c:strCache>
                <c:ptCount val="1"/>
                <c:pt idx="0">
                  <c:v>woda wod. po 24h w instalacji doświadczalnej </c:v>
                </c:pt>
              </c:strCache>
            </c:strRef>
          </c:tx>
          <c:marker>
            <c:symbol val="none"/>
          </c:marker>
          <c:val>
            <c:numRef>
              <c:f>Arkusz1!$C$59:$C$71</c:f>
              <c:numCache>
                <c:formatCode>General</c:formatCode>
                <c:ptCount val="13"/>
                <c:pt idx="0">
                  <c:v>4.5</c:v>
                </c:pt>
                <c:pt idx="1">
                  <c:v>1.87</c:v>
                </c:pt>
                <c:pt idx="2">
                  <c:v>2.3699999999999997</c:v>
                </c:pt>
                <c:pt idx="3">
                  <c:v>1.22</c:v>
                </c:pt>
                <c:pt idx="4">
                  <c:v>1.1000000000000001</c:v>
                </c:pt>
                <c:pt idx="5">
                  <c:v>0.91</c:v>
                </c:pt>
                <c:pt idx="6">
                  <c:v>0.68000000000000027</c:v>
                </c:pt>
                <c:pt idx="7">
                  <c:v>1.56</c:v>
                </c:pt>
                <c:pt idx="8">
                  <c:v>0.64000000000000024</c:v>
                </c:pt>
                <c:pt idx="9">
                  <c:v>0.66000000000000025</c:v>
                </c:pt>
                <c:pt idx="10">
                  <c:v>0.66000000000000025</c:v>
                </c:pt>
                <c:pt idx="11">
                  <c:v>0.58000000000000007</c:v>
                </c:pt>
                <c:pt idx="12">
                  <c:v>1.62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68-480A-9AA4-82E624203A89}"/>
            </c:ext>
          </c:extLst>
        </c:ser>
        <c:ser>
          <c:idx val="3"/>
          <c:order val="2"/>
          <c:tx>
            <c:strRef>
              <c:f>Arkusz1!$H$58</c:f>
              <c:strCache>
                <c:ptCount val="1"/>
                <c:pt idx="0">
                  <c:v>woda wod. po 72h w instalacji doświadczalnej </c:v>
                </c:pt>
              </c:strCache>
            </c:strRef>
          </c:tx>
          <c:marker>
            <c:symbol val="none"/>
          </c:marker>
          <c:val>
            <c:numRef>
              <c:f>Arkusz1!$H$59:$H$72</c:f>
              <c:numCache>
                <c:formatCode>General</c:formatCode>
                <c:ptCount val="14"/>
                <c:pt idx="1">
                  <c:v>0.37000000000000011</c:v>
                </c:pt>
                <c:pt idx="2">
                  <c:v>7.6099999999999985</c:v>
                </c:pt>
                <c:pt idx="3">
                  <c:v>4.49</c:v>
                </c:pt>
                <c:pt idx="4">
                  <c:v>2.9499999999999997</c:v>
                </c:pt>
                <c:pt idx="5">
                  <c:v>1.1000000000000001</c:v>
                </c:pt>
                <c:pt idx="6">
                  <c:v>0.81</c:v>
                </c:pt>
                <c:pt idx="7">
                  <c:v>1.21</c:v>
                </c:pt>
                <c:pt idx="8">
                  <c:v>1.51</c:v>
                </c:pt>
                <c:pt idx="9">
                  <c:v>2.23</c:v>
                </c:pt>
                <c:pt idx="10">
                  <c:v>1.1700000000000004</c:v>
                </c:pt>
                <c:pt idx="11">
                  <c:v>1.49</c:v>
                </c:pt>
                <c:pt idx="12">
                  <c:v>2.3899999999999997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68-480A-9AA4-82E624203A89}"/>
            </c:ext>
          </c:extLst>
        </c:ser>
        <c:dLbls/>
        <c:marker val="1"/>
        <c:axId val="106345216"/>
        <c:axId val="106347136"/>
      </c:lineChart>
      <c:catAx>
        <c:axId val="106345216"/>
        <c:scaling>
          <c:orientation val="minMax"/>
        </c:scaling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l-PL"/>
                  <a:t>Numer pomiaru</a:t>
                </a:r>
              </a:p>
            </c:rich>
          </c:tx>
          <c:layout/>
        </c:title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06347136"/>
        <c:crosses val="autoZero"/>
        <c:auto val="1"/>
        <c:lblAlgn val="ctr"/>
        <c:lblOffset val="100"/>
      </c:catAx>
      <c:valAx>
        <c:axId val="1063471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Mętność [ NTU]</a:t>
                </a:r>
              </a:p>
            </c:rich>
          </c:tx>
          <c:layout/>
        </c:title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06345216"/>
        <c:crosses val="autoZero"/>
        <c:crossBetween val="between"/>
      </c:valAx>
    </c:plotArea>
    <c:legend>
      <c:legendPos val="r"/>
      <c:layout/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</c:chart>
  <c:txPr>
    <a:bodyPr/>
    <a:lstStyle/>
    <a:p>
      <a:pPr>
        <a:defRPr sz="105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 rot="0" vert="horz"/>
          <a:lstStyle/>
          <a:p>
            <a:pPr>
              <a:defRPr sz="1600"/>
            </a:pPr>
            <a:r>
              <a:rPr lang="pl-PL" sz="1600"/>
              <a:t>Suma azotu nieorganicznego 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Arkusz1!$B$114</c:f>
              <c:strCache>
                <c:ptCount val="1"/>
                <c:pt idx="0">
                  <c:v>woda wod. w budynku przed inst. doświadczalną</c:v>
                </c:pt>
              </c:strCache>
            </c:strRef>
          </c:tx>
          <c:marker>
            <c:symbol val="none"/>
          </c:marker>
          <c:val>
            <c:numRef>
              <c:f>Arkusz1!$B$115:$B$127</c:f>
              <c:numCache>
                <c:formatCode>General</c:formatCode>
                <c:ptCount val="13"/>
                <c:pt idx="0">
                  <c:v>0.30070000000000002</c:v>
                </c:pt>
                <c:pt idx="1">
                  <c:v>0.73700000000000021</c:v>
                </c:pt>
                <c:pt idx="2">
                  <c:v>0.3000000000000001</c:v>
                </c:pt>
                <c:pt idx="3">
                  <c:v>0.7200000000000002</c:v>
                </c:pt>
                <c:pt idx="4">
                  <c:v>0.67000000000000026</c:v>
                </c:pt>
                <c:pt idx="5">
                  <c:v>0.70000000000000018</c:v>
                </c:pt>
                <c:pt idx="6">
                  <c:v>0.90049999999999997</c:v>
                </c:pt>
                <c:pt idx="7">
                  <c:v>0.80100000000000005</c:v>
                </c:pt>
                <c:pt idx="8">
                  <c:v>0.3000000000000001</c:v>
                </c:pt>
                <c:pt idx="9">
                  <c:v>0.502</c:v>
                </c:pt>
                <c:pt idx="10">
                  <c:v>0.65150000000000019</c:v>
                </c:pt>
                <c:pt idx="11">
                  <c:v>0.66000000000000025</c:v>
                </c:pt>
                <c:pt idx="12">
                  <c:v>0.91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C3-4D69-AFC0-0783AC5ECC93}"/>
            </c:ext>
          </c:extLst>
        </c:ser>
        <c:ser>
          <c:idx val="2"/>
          <c:order val="1"/>
          <c:tx>
            <c:strRef>
              <c:f>Arkusz1!$C$114</c:f>
              <c:strCache>
                <c:ptCount val="1"/>
                <c:pt idx="0">
                  <c:v>woda wod. po 24h w instalacji doświadczalnej </c:v>
                </c:pt>
              </c:strCache>
            </c:strRef>
          </c:tx>
          <c:marker>
            <c:symbol val="none"/>
          </c:marker>
          <c:val>
            <c:numRef>
              <c:f>Arkusz1!$C$115:$C$127</c:f>
              <c:numCache>
                <c:formatCode>General</c:formatCode>
                <c:ptCount val="13"/>
                <c:pt idx="0">
                  <c:v>1.5249999999999995</c:v>
                </c:pt>
                <c:pt idx="1">
                  <c:v>0.66700000000000026</c:v>
                </c:pt>
                <c:pt idx="2">
                  <c:v>0.60229999999999995</c:v>
                </c:pt>
                <c:pt idx="3">
                  <c:v>0.23500000000000001</c:v>
                </c:pt>
                <c:pt idx="4">
                  <c:v>0.41150000000000009</c:v>
                </c:pt>
                <c:pt idx="5">
                  <c:v>0.221</c:v>
                </c:pt>
                <c:pt idx="6">
                  <c:v>0.80149999999999999</c:v>
                </c:pt>
                <c:pt idx="7">
                  <c:v>0.10500000000000002</c:v>
                </c:pt>
                <c:pt idx="8">
                  <c:v>0.20200000000000001</c:v>
                </c:pt>
                <c:pt idx="9">
                  <c:v>0.2</c:v>
                </c:pt>
                <c:pt idx="10">
                  <c:v>0.16</c:v>
                </c:pt>
                <c:pt idx="11">
                  <c:v>0.21150000000000005</c:v>
                </c:pt>
                <c:pt idx="12">
                  <c:v>0.20150000000000001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C3-4D69-AFC0-0783AC5ECC93}"/>
            </c:ext>
          </c:extLst>
        </c:ser>
        <c:ser>
          <c:idx val="3"/>
          <c:order val="2"/>
          <c:tx>
            <c:strRef>
              <c:f>Arkusz1!$H$114</c:f>
              <c:strCache>
                <c:ptCount val="1"/>
                <c:pt idx="0">
                  <c:v>woda wod. po 72h w instalacji doświadczalnej </c:v>
                </c:pt>
              </c:strCache>
            </c:strRef>
          </c:tx>
          <c:marker>
            <c:symbol val="none"/>
          </c:marker>
          <c:val>
            <c:numRef>
              <c:f>Arkusz1!$H$115:$H$127</c:f>
              <c:numCache>
                <c:formatCode>General</c:formatCode>
                <c:ptCount val="13"/>
                <c:pt idx="1">
                  <c:v>0.71700000000000019</c:v>
                </c:pt>
                <c:pt idx="2">
                  <c:v>0.61800000000000022</c:v>
                </c:pt>
                <c:pt idx="3">
                  <c:v>0.21200000000000005</c:v>
                </c:pt>
                <c:pt idx="4">
                  <c:v>0.57500000000000018</c:v>
                </c:pt>
                <c:pt idx="5">
                  <c:v>0.34200000000000008</c:v>
                </c:pt>
                <c:pt idx="6">
                  <c:v>0.60370000000000024</c:v>
                </c:pt>
                <c:pt idx="7">
                  <c:v>0.43150000000000016</c:v>
                </c:pt>
                <c:pt idx="8">
                  <c:v>0.20369999999999999</c:v>
                </c:pt>
                <c:pt idx="9">
                  <c:v>0.70200000000000018</c:v>
                </c:pt>
                <c:pt idx="10">
                  <c:v>0.12150000000000002</c:v>
                </c:pt>
                <c:pt idx="11">
                  <c:v>0.26</c:v>
                </c:pt>
                <c:pt idx="12">
                  <c:v>0.30200000000000016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C3-4D69-AFC0-0783AC5ECC93}"/>
            </c:ext>
          </c:extLst>
        </c:ser>
        <c:dLbls/>
        <c:marker val="1"/>
        <c:axId val="117693056"/>
        <c:axId val="123093760"/>
      </c:lineChart>
      <c:catAx>
        <c:axId val="117693056"/>
        <c:scaling>
          <c:orientation val="minMax"/>
        </c:scaling>
        <c:axPos val="b"/>
        <c:title>
          <c:tx>
            <c:rich>
              <a:bodyPr rot="0" vert="horz"/>
              <a:lstStyle/>
              <a:p>
                <a:pPr>
                  <a:defRPr sz="1050"/>
                </a:pPr>
                <a:r>
                  <a:rPr lang="pl-PL" sz="1050"/>
                  <a:t>Numer pomiaru </a:t>
                </a:r>
              </a:p>
            </c:rich>
          </c:tx>
          <c:layout/>
        </c:title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23093760"/>
        <c:crosses val="autoZero"/>
        <c:auto val="1"/>
        <c:lblAlgn val="ctr"/>
        <c:lblOffset val="100"/>
      </c:catAx>
      <c:valAx>
        <c:axId val="1230937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pl-PL" sz="1050"/>
                  <a:t>Suma azotu [mgN/L]</a:t>
                </a:r>
              </a:p>
            </c:rich>
          </c:tx>
          <c:layout/>
        </c:title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17693056"/>
        <c:crosses val="autoZero"/>
        <c:crossBetween val="between"/>
      </c:valAx>
    </c:plotArea>
    <c:legend>
      <c:legendPos val="r"/>
      <c:layout/>
      <c:txPr>
        <a:bodyPr rot="0" vert="horz"/>
        <a:lstStyle/>
        <a:p>
          <a:pPr>
            <a:defRPr sz="10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/>
          <a:lstStyle/>
          <a:p>
            <a:pPr>
              <a:defRPr sz="1600"/>
            </a:pPr>
            <a:r>
              <a:rPr lang="pl-PL" sz="1600"/>
              <a:t>Fosforany 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Arkusz1!$B$132</c:f>
              <c:strCache>
                <c:ptCount val="1"/>
                <c:pt idx="0">
                  <c:v>woda wod. w budynku przed inst. doświadczalną</c:v>
                </c:pt>
              </c:strCache>
            </c:strRef>
          </c:tx>
          <c:marker>
            <c:symbol val="none"/>
          </c:marker>
          <c:val>
            <c:numRef>
              <c:f>Arkusz1!$B$133:$B$145</c:f>
              <c:numCache>
                <c:formatCode>General</c:formatCode>
                <c:ptCount val="13"/>
                <c:pt idx="0">
                  <c:v>4.0000000000000015E-2</c:v>
                </c:pt>
                <c:pt idx="1">
                  <c:v>2.0000000000000007E-2</c:v>
                </c:pt>
                <c:pt idx="2">
                  <c:v>2.0000000000000007E-2</c:v>
                </c:pt>
                <c:pt idx="3">
                  <c:v>0.19</c:v>
                </c:pt>
                <c:pt idx="4">
                  <c:v>0.05</c:v>
                </c:pt>
                <c:pt idx="5">
                  <c:v>4.0000000000000015E-2</c:v>
                </c:pt>
                <c:pt idx="6">
                  <c:v>4.0000000000000015E-2</c:v>
                </c:pt>
                <c:pt idx="7">
                  <c:v>3.0000000000000002E-2</c:v>
                </c:pt>
                <c:pt idx="8">
                  <c:v>3.0000000000000002E-2</c:v>
                </c:pt>
                <c:pt idx="9">
                  <c:v>0.1</c:v>
                </c:pt>
                <c:pt idx="10">
                  <c:v>7.0000000000000021E-2</c:v>
                </c:pt>
                <c:pt idx="11">
                  <c:v>4.0000000000000015E-2</c:v>
                </c:pt>
                <c:pt idx="12">
                  <c:v>2.0000000000000007E-2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66-4208-A2C1-D720BBD5D2A1}"/>
            </c:ext>
          </c:extLst>
        </c:ser>
        <c:ser>
          <c:idx val="2"/>
          <c:order val="1"/>
          <c:tx>
            <c:strRef>
              <c:f>Arkusz1!$C$132</c:f>
              <c:strCache>
                <c:ptCount val="1"/>
                <c:pt idx="0">
                  <c:v>woda wod. po 24h w instalacji doświadczalnej </c:v>
                </c:pt>
              </c:strCache>
            </c:strRef>
          </c:tx>
          <c:marker>
            <c:symbol val="none"/>
          </c:marker>
          <c:val>
            <c:numRef>
              <c:f>Arkusz1!$C$133:$C$145</c:f>
              <c:numCache>
                <c:formatCode>General</c:formatCode>
                <c:ptCount val="13"/>
                <c:pt idx="0">
                  <c:v>0.05</c:v>
                </c:pt>
                <c:pt idx="1">
                  <c:v>0.05</c:v>
                </c:pt>
                <c:pt idx="2">
                  <c:v>0.15000000000000005</c:v>
                </c:pt>
                <c:pt idx="3">
                  <c:v>0.05</c:v>
                </c:pt>
                <c:pt idx="4">
                  <c:v>3.0000000000000002E-2</c:v>
                </c:pt>
                <c:pt idx="5">
                  <c:v>0</c:v>
                </c:pt>
                <c:pt idx="6">
                  <c:v>3.0000000000000002E-2</c:v>
                </c:pt>
                <c:pt idx="7">
                  <c:v>2.1999999999999999E-2</c:v>
                </c:pt>
                <c:pt idx="8">
                  <c:v>1.0000000000000004E-2</c:v>
                </c:pt>
                <c:pt idx="9">
                  <c:v>2.0000000000000007E-2</c:v>
                </c:pt>
                <c:pt idx="10">
                  <c:v>3.0000000000000002E-2</c:v>
                </c:pt>
                <c:pt idx="11">
                  <c:v>3.0000000000000002E-2</c:v>
                </c:pt>
                <c:pt idx="12">
                  <c:v>2.0000000000000007E-2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66-4208-A2C1-D720BBD5D2A1}"/>
            </c:ext>
          </c:extLst>
        </c:ser>
        <c:ser>
          <c:idx val="3"/>
          <c:order val="2"/>
          <c:tx>
            <c:strRef>
              <c:f>Arkusz1!$H$132</c:f>
              <c:strCache>
                <c:ptCount val="1"/>
                <c:pt idx="0">
                  <c:v>woda wod. po 72h w instalacji doświadczalnej </c:v>
                </c:pt>
              </c:strCache>
            </c:strRef>
          </c:tx>
          <c:marker>
            <c:symbol val="none"/>
          </c:marker>
          <c:val>
            <c:numRef>
              <c:f>Arkusz1!$H$133:$H$145</c:f>
              <c:numCache>
                <c:formatCode>General</c:formatCode>
                <c:ptCount val="13"/>
                <c:pt idx="1">
                  <c:v>2.0000000000000007E-2</c:v>
                </c:pt>
                <c:pt idx="2">
                  <c:v>0.05</c:v>
                </c:pt>
                <c:pt idx="3">
                  <c:v>2.0000000000000007E-2</c:v>
                </c:pt>
                <c:pt idx="4">
                  <c:v>6.0000000000000019E-2</c:v>
                </c:pt>
                <c:pt idx="5">
                  <c:v>0.05</c:v>
                </c:pt>
                <c:pt idx="6">
                  <c:v>0.05</c:v>
                </c:pt>
                <c:pt idx="7">
                  <c:v>2.0000000000000007E-2</c:v>
                </c:pt>
                <c:pt idx="8">
                  <c:v>0.05</c:v>
                </c:pt>
                <c:pt idx="9">
                  <c:v>8.0000000000000029E-2</c:v>
                </c:pt>
                <c:pt idx="10">
                  <c:v>9.0000000000000024E-2</c:v>
                </c:pt>
                <c:pt idx="11">
                  <c:v>6.0000000000000019E-2</c:v>
                </c:pt>
                <c:pt idx="12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66-4208-A2C1-D720BBD5D2A1}"/>
            </c:ext>
          </c:extLst>
        </c:ser>
        <c:dLbls/>
        <c:marker val="1"/>
        <c:axId val="125640064"/>
        <c:axId val="125658624"/>
      </c:lineChart>
      <c:catAx>
        <c:axId val="125640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Numer pomiaru</a:t>
                </a:r>
              </a:p>
            </c:rich>
          </c:tx>
          <c:layout/>
        </c:title>
        <c:majorTickMark val="none"/>
        <c:tickLblPos val="nextTo"/>
        <c:crossAx val="125658624"/>
        <c:crosses val="autoZero"/>
        <c:auto val="1"/>
        <c:lblAlgn val="ctr"/>
        <c:lblOffset val="100"/>
      </c:catAx>
      <c:valAx>
        <c:axId val="1256586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Fosforany [ mg PO43-/L]</a:t>
                </a:r>
              </a:p>
            </c:rich>
          </c:tx>
          <c:layout/>
        </c:title>
        <c:numFmt formatCode="General" sourceLinked="1"/>
        <c:tickLblPos val="nextTo"/>
        <c:crossAx val="1256400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0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Bakterie </a:t>
            </a:r>
            <a:r>
              <a:rPr lang="pl-PL" dirty="0" err="1"/>
              <a:t>mezofilne</a:t>
            </a:r>
            <a:r>
              <a:rPr lang="pl-PL" dirty="0"/>
              <a:t> 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1311612628070725"/>
          <c:y val="0.23450124026316407"/>
          <c:w val="0.72652108724140263"/>
          <c:h val="0.47366637736252482"/>
        </c:manualLayout>
      </c:layout>
      <c:barChart>
        <c:barDir val="col"/>
        <c:grouping val="clustered"/>
        <c:ser>
          <c:idx val="0"/>
          <c:order val="0"/>
          <c:tx>
            <c:strRef>
              <c:f>'M. hodowlane'!$C$18</c:f>
              <c:strCache>
                <c:ptCount val="1"/>
                <c:pt idx="0">
                  <c:v>woda wodociągowa w budynku przed inst. doświadczalną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'M. hodowlane'!$B$19:$B$31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hodowlane'!$C$19:$C$31</c:f>
              <c:numCache>
                <c:formatCode>General</c:formatCode>
                <c:ptCount val="13"/>
                <c:pt idx="1">
                  <c:v>6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10</c:v>
                </c:pt>
                <c:pt idx="6">
                  <c:v>30</c:v>
                </c:pt>
                <c:pt idx="7">
                  <c:v>6</c:v>
                </c:pt>
                <c:pt idx="8">
                  <c:v>80</c:v>
                </c:pt>
                <c:pt idx="9">
                  <c:v>60</c:v>
                </c:pt>
                <c:pt idx="10">
                  <c:v>90</c:v>
                </c:pt>
                <c:pt idx="1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42-430E-AED3-3888FFFE7673}"/>
            </c:ext>
          </c:extLst>
        </c:ser>
        <c:ser>
          <c:idx val="2"/>
          <c:order val="2"/>
          <c:tx>
            <c:strRef>
              <c:f>'M. hodowlane'!$E$18</c:f>
              <c:strCache>
                <c:ptCount val="1"/>
                <c:pt idx="0">
                  <c:v>woda wodociągowa w budynku przed inst. doświadczalną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'M. hodowlane'!$B$19:$B$31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hodowlane'!$E$19:$E$31</c:f>
              <c:numCache>
                <c:formatCode>General</c:formatCode>
                <c:ptCount val="13"/>
                <c:pt idx="0">
                  <c:v>15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22</c:v>
                </c:pt>
                <c:pt idx="6">
                  <c:v>80</c:v>
                </c:pt>
                <c:pt idx="7">
                  <c:v>17</c:v>
                </c:pt>
                <c:pt idx="8">
                  <c:v>70</c:v>
                </c:pt>
                <c:pt idx="9">
                  <c:v>110</c:v>
                </c:pt>
                <c:pt idx="10">
                  <c:v>25</c:v>
                </c:pt>
                <c:pt idx="1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42-430E-AED3-3888FFFE7673}"/>
            </c:ext>
          </c:extLst>
        </c:ser>
        <c:dLbls/>
        <c:axId val="130267008"/>
        <c:axId val="130277376"/>
      </c:barChart>
      <c:lineChart>
        <c:grouping val="stacked"/>
        <c:ser>
          <c:idx val="1"/>
          <c:order val="1"/>
          <c:tx>
            <c:strRef>
              <c:f>'M. hodowlane'!$D$18</c:f>
              <c:strCache>
                <c:ptCount val="1"/>
                <c:pt idx="0">
                  <c:v>woda wodociągowa po 24h w inst. doświadczalnej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numRef>
              <c:f>'M. hodowlane'!$B$19:$B$31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hodowlane'!$D$19:$D$31</c:f>
              <c:numCache>
                <c:formatCode>General</c:formatCode>
                <c:ptCount val="13"/>
                <c:pt idx="1">
                  <c:v>400</c:v>
                </c:pt>
                <c:pt idx="2">
                  <c:v>400</c:v>
                </c:pt>
                <c:pt idx="3">
                  <c:v>540</c:v>
                </c:pt>
                <c:pt idx="4">
                  <c:v>2500</c:v>
                </c:pt>
                <c:pt idx="5">
                  <c:v>680</c:v>
                </c:pt>
                <c:pt idx="6">
                  <c:v>4080</c:v>
                </c:pt>
                <c:pt idx="7">
                  <c:v>1600</c:v>
                </c:pt>
                <c:pt idx="8">
                  <c:v>2150</c:v>
                </c:pt>
                <c:pt idx="9">
                  <c:v>32000</c:v>
                </c:pt>
                <c:pt idx="10">
                  <c:v>2300</c:v>
                </c:pt>
                <c:pt idx="11">
                  <c:v>6700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42-430E-AED3-3888FFFE7673}"/>
            </c:ext>
          </c:extLst>
        </c:ser>
        <c:ser>
          <c:idx val="3"/>
          <c:order val="3"/>
          <c:tx>
            <c:strRef>
              <c:f>'M. hodowlane'!$F$18</c:f>
              <c:strCache>
                <c:ptCount val="1"/>
                <c:pt idx="0">
                  <c:v>woda wodociągowa po 72h w inst. doświadczalnej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numRef>
              <c:f>'M. hodowlane'!$B$19:$B$31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hodowlane'!$F$19:$F$31</c:f>
              <c:numCache>
                <c:formatCode>General</c:formatCode>
                <c:ptCount val="13"/>
                <c:pt idx="0">
                  <c:v>500</c:v>
                </c:pt>
                <c:pt idx="1">
                  <c:v>300</c:v>
                </c:pt>
                <c:pt idx="2">
                  <c:v>400</c:v>
                </c:pt>
                <c:pt idx="3">
                  <c:v>490</c:v>
                </c:pt>
                <c:pt idx="4">
                  <c:v>2800</c:v>
                </c:pt>
                <c:pt idx="5">
                  <c:v>2900</c:v>
                </c:pt>
                <c:pt idx="6">
                  <c:v>5200</c:v>
                </c:pt>
                <c:pt idx="7">
                  <c:v>3050</c:v>
                </c:pt>
                <c:pt idx="8">
                  <c:v>9600</c:v>
                </c:pt>
                <c:pt idx="9">
                  <c:v>30000</c:v>
                </c:pt>
                <c:pt idx="10">
                  <c:v>2200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42-430E-AED3-3888FFFE7673}"/>
            </c:ext>
          </c:extLst>
        </c:ser>
        <c:dLbls/>
        <c:marker val="1"/>
        <c:axId val="130280832"/>
        <c:axId val="130279296"/>
      </c:lineChart>
      <c:catAx>
        <c:axId val="13026700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Numer pomiaru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277376"/>
        <c:crosses val="autoZero"/>
        <c:auto val="1"/>
        <c:lblAlgn val="ctr"/>
        <c:lblOffset val="100"/>
      </c:catAx>
      <c:valAx>
        <c:axId val="1302773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bakterii [jtk/ml] 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267008"/>
        <c:crosses val="autoZero"/>
        <c:crossBetween val="between"/>
      </c:valAx>
      <c:valAx>
        <c:axId val="130279296"/>
        <c:scaling>
          <c:orientation val="minMax"/>
        </c:scaling>
        <c:axPos val="r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280832"/>
        <c:crosses val="max"/>
        <c:crossBetween val="between"/>
      </c:valAx>
      <c:catAx>
        <c:axId val="13028083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30279296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05565715404918"/>
          <c:y val="0.81488506049114062"/>
          <c:w val="0.62188852619662138"/>
          <c:h val="0.1851149395088594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 rot="0" vert="horz"/>
          <a:lstStyle/>
          <a:p>
            <a:pPr>
              <a:defRPr sz="2000"/>
            </a:pPr>
            <a:r>
              <a:rPr lang="pl-PL" sz="2000"/>
              <a:t>Bakterie psychrofilne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'M. hodowlane'!$P$18</c:f>
              <c:strCache>
                <c:ptCount val="1"/>
                <c:pt idx="0">
                  <c:v>woda wodociągowa w budynku przed inst. doświadczalną </c:v>
                </c:pt>
              </c:strCache>
            </c:strRef>
          </c:tx>
          <c:cat>
            <c:numRef>
              <c:f>'M. hodowlane'!$O$19:$O$30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hodowlane'!$P$19:$P$30</c:f>
              <c:numCache>
                <c:formatCode>General</c:formatCode>
                <c:ptCount val="12"/>
                <c:pt idx="0">
                  <c:v>0</c:v>
                </c:pt>
                <c:pt idx="1">
                  <c:v>35</c:v>
                </c:pt>
                <c:pt idx="2">
                  <c:v>33</c:v>
                </c:pt>
                <c:pt idx="3">
                  <c:v>16</c:v>
                </c:pt>
                <c:pt idx="4">
                  <c:v>4</c:v>
                </c:pt>
                <c:pt idx="5">
                  <c:v>23</c:v>
                </c:pt>
                <c:pt idx="6">
                  <c:v>60</c:v>
                </c:pt>
                <c:pt idx="7">
                  <c:v>10</c:v>
                </c:pt>
                <c:pt idx="8">
                  <c:v>130</c:v>
                </c:pt>
                <c:pt idx="9">
                  <c:v>95</c:v>
                </c:pt>
                <c:pt idx="10">
                  <c:v>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07-4075-980E-4A6DAB8BF440}"/>
            </c:ext>
          </c:extLst>
        </c:ser>
        <c:ser>
          <c:idx val="2"/>
          <c:order val="2"/>
          <c:tx>
            <c:strRef>
              <c:f>'M. hodowlane'!$R$18</c:f>
              <c:strCache>
                <c:ptCount val="1"/>
                <c:pt idx="0">
                  <c:v>woda wodociągowa w budynku przed inst. doświadczalną </c:v>
                </c:pt>
              </c:strCache>
            </c:strRef>
          </c:tx>
          <c:cat>
            <c:numRef>
              <c:f>'M. hodowlane'!$O$19:$O$30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hodowlane'!$R$19:$R$30</c:f>
              <c:numCache>
                <c:formatCode>General</c:formatCode>
                <c:ptCount val="12"/>
                <c:pt idx="0">
                  <c:v>90</c:v>
                </c:pt>
                <c:pt idx="1">
                  <c:v>21</c:v>
                </c:pt>
                <c:pt idx="2">
                  <c:v>65</c:v>
                </c:pt>
                <c:pt idx="3">
                  <c:v>33</c:v>
                </c:pt>
                <c:pt idx="4">
                  <c:v>8</c:v>
                </c:pt>
                <c:pt idx="5">
                  <c:v>38</c:v>
                </c:pt>
                <c:pt idx="6">
                  <c:v>47</c:v>
                </c:pt>
                <c:pt idx="7">
                  <c:v>5</c:v>
                </c:pt>
                <c:pt idx="8">
                  <c:v>85</c:v>
                </c:pt>
                <c:pt idx="9">
                  <c:v>82</c:v>
                </c:pt>
                <c:pt idx="1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07-4075-980E-4A6DAB8BF440}"/>
            </c:ext>
          </c:extLst>
        </c:ser>
        <c:dLbls/>
        <c:axId val="186275712"/>
        <c:axId val="186298368"/>
      </c:barChart>
      <c:lineChart>
        <c:grouping val="stacked"/>
        <c:ser>
          <c:idx val="1"/>
          <c:order val="1"/>
          <c:tx>
            <c:strRef>
              <c:f>'M. hodowlane'!$Q$18</c:f>
              <c:strCache>
                <c:ptCount val="1"/>
                <c:pt idx="0">
                  <c:v>woda wodociągowa po 24h w inst. doświadczalnej</c:v>
                </c:pt>
              </c:strCache>
            </c:strRef>
          </c:tx>
          <c:cat>
            <c:numRef>
              <c:f>'M. hodowlane'!$O$19:$O$30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hodowlane'!$Q$19:$Q$30</c:f>
              <c:numCache>
                <c:formatCode>General</c:formatCode>
                <c:ptCount val="12"/>
                <c:pt idx="0">
                  <c:v>0</c:v>
                </c:pt>
                <c:pt idx="1">
                  <c:v>500</c:v>
                </c:pt>
                <c:pt idx="2">
                  <c:v>500</c:v>
                </c:pt>
                <c:pt idx="3">
                  <c:v>880</c:v>
                </c:pt>
                <c:pt idx="4">
                  <c:v>3080</c:v>
                </c:pt>
                <c:pt idx="5">
                  <c:v>3200</c:v>
                </c:pt>
                <c:pt idx="6">
                  <c:v>5200</c:v>
                </c:pt>
                <c:pt idx="7">
                  <c:v>3900</c:v>
                </c:pt>
                <c:pt idx="8">
                  <c:v>3290</c:v>
                </c:pt>
                <c:pt idx="9">
                  <c:v>31600</c:v>
                </c:pt>
                <c:pt idx="10">
                  <c:v>12900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07-4075-980E-4A6DAB8BF440}"/>
            </c:ext>
          </c:extLst>
        </c:ser>
        <c:ser>
          <c:idx val="3"/>
          <c:order val="3"/>
          <c:tx>
            <c:strRef>
              <c:f>'M. hodowlane'!$S$18</c:f>
              <c:strCache>
                <c:ptCount val="1"/>
                <c:pt idx="0">
                  <c:v>woda wodociągowa po 72h w inst. doświadczalnej</c:v>
                </c:pt>
              </c:strCache>
            </c:strRef>
          </c:tx>
          <c:cat>
            <c:numRef>
              <c:f>'M. hodowlane'!$O$19:$O$30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'M. hodowlane'!$S$19:$S$30</c:f>
              <c:numCache>
                <c:formatCode>General</c:formatCode>
                <c:ptCount val="12"/>
                <c:pt idx="0">
                  <c:v>550</c:v>
                </c:pt>
                <c:pt idx="1">
                  <c:v>450</c:v>
                </c:pt>
                <c:pt idx="2">
                  <c:v>800</c:v>
                </c:pt>
                <c:pt idx="3">
                  <c:v>980</c:v>
                </c:pt>
                <c:pt idx="4">
                  <c:v>2980</c:v>
                </c:pt>
                <c:pt idx="5">
                  <c:v>4500</c:v>
                </c:pt>
                <c:pt idx="6">
                  <c:v>5500</c:v>
                </c:pt>
                <c:pt idx="7">
                  <c:v>5090</c:v>
                </c:pt>
                <c:pt idx="8">
                  <c:v>4250</c:v>
                </c:pt>
                <c:pt idx="9">
                  <c:v>29000</c:v>
                </c:pt>
                <c:pt idx="10">
                  <c:v>10600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E07-4075-980E-4A6DAB8BF440}"/>
            </c:ext>
          </c:extLst>
        </c:ser>
        <c:dLbls/>
        <c:marker val="1"/>
        <c:axId val="186301824"/>
        <c:axId val="186300288"/>
      </c:lineChart>
      <c:catAx>
        <c:axId val="186275712"/>
        <c:scaling>
          <c:orientation val="minMax"/>
        </c:scaling>
        <c:axPos val="b"/>
        <c:title>
          <c:layout/>
        </c:title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86298368"/>
        <c:crosses val="autoZero"/>
        <c:auto val="1"/>
        <c:lblAlgn val="ctr"/>
        <c:lblOffset val="100"/>
      </c:catAx>
      <c:valAx>
        <c:axId val="1862983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Liczba bakterii jtk/ml</a:t>
                </a:r>
              </a:p>
            </c:rich>
          </c:tx>
          <c:layout/>
        </c:title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86275712"/>
        <c:crosses val="autoZero"/>
        <c:crossBetween val="between"/>
      </c:valAx>
      <c:valAx>
        <c:axId val="186300288"/>
        <c:scaling>
          <c:orientation val="minMax"/>
        </c:scaling>
        <c:axPos val="r"/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86301824"/>
        <c:crosses val="max"/>
        <c:crossBetween val="between"/>
      </c:valAx>
      <c:catAx>
        <c:axId val="186301824"/>
        <c:scaling>
          <c:orientation val="minMax"/>
        </c:scaling>
        <c:delete val="1"/>
        <c:axPos val="b"/>
        <c:numFmt formatCode="General" sourceLinked="1"/>
        <c:tickLblPos val="none"/>
        <c:crossAx val="18630028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8.6955988560417932E-2"/>
          <c:y val="0.71026220432286435"/>
          <c:w val="0.85679761480775762"/>
          <c:h val="0.27074506824670208"/>
        </c:manualLayout>
      </c:layout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</c:chart>
  <c:txPr>
    <a:bodyPr/>
    <a:lstStyle/>
    <a:p>
      <a:pPr>
        <a:defRPr sz="1000"/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52990" y="6150623"/>
            <a:ext cx="11933873" cy="424401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5979" y="11219603"/>
            <a:ext cx="9827895" cy="50598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6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32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99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65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31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98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64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731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629087" y="2287011"/>
            <a:ext cx="4850573" cy="48774109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77364" y="2287011"/>
            <a:ext cx="14317722" cy="4877410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9051" y="12722891"/>
            <a:ext cx="11933873" cy="3932361"/>
          </a:xfrm>
        </p:spPr>
        <p:txBody>
          <a:bodyPr anchor="t"/>
          <a:lstStyle>
            <a:lvl1pPr algn="l">
              <a:defRPr sz="85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09051" y="8391796"/>
            <a:ext cx="11933873" cy="4331095"/>
          </a:xfrm>
        </p:spPr>
        <p:txBody>
          <a:bodyPr anchor="b"/>
          <a:lstStyle>
            <a:lvl1pPr marL="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1pPr>
            <a:lvl2pPr marL="96637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2pPr>
            <a:lvl3pPr marL="193274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8991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86550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83187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79825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76462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731003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7363" y="13337030"/>
            <a:ext cx="9584148" cy="37724084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2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95508" y="13337030"/>
            <a:ext cx="9584148" cy="37724084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2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994" y="792890"/>
            <a:ext cx="12635865" cy="329988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1992" y="4431928"/>
            <a:ext cx="6203372" cy="1847017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66376" indent="0">
              <a:buNone/>
              <a:defRPr sz="4200" b="1"/>
            </a:lvl2pPr>
            <a:lvl3pPr marL="1932749" indent="0">
              <a:buNone/>
              <a:defRPr sz="3800" b="1"/>
            </a:lvl3pPr>
            <a:lvl4pPr marL="2899125" indent="0">
              <a:buNone/>
              <a:defRPr sz="3400" b="1"/>
            </a:lvl4pPr>
            <a:lvl5pPr marL="3865501" indent="0">
              <a:buNone/>
              <a:defRPr sz="3400" b="1"/>
            </a:lvl5pPr>
            <a:lvl6pPr marL="4831878" indent="0">
              <a:buNone/>
              <a:defRPr sz="3400" b="1"/>
            </a:lvl6pPr>
            <a:lvl7pPr marL="5798254" indent="0">
              <a:buNone/>
              <a:defRPr sz="3400" b="1"/>
            </a:lvl7pPr>
            <a:lvl8pPr marL="6764627" indent="0">
              <a:buNone/>
              <a:defRPr sz="3400" b="1"/>
            </a:lvl8pPr>
            <a:lvl9pPr marL="7731003" indent="0">
              <a:buNone/>
              <a:defRPr sz="3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01992" y="6278945"/>
            <a:ext cx="6203372" cy="11407515"/>
          </a:xfrm>
        </p:spPr>
        <p:txBody>
          <a:bodyPr/>
          <a:lstStyle>
            <a:lvl1pPr>
              <a:defRPr sz="5100"/>
            </a:lvl1pPr>
            <a:lvl2pPr>
              <a:defRPr sz="42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7132052" y="4431928"/>
            <a:ext cx="6205809" cy="1847017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66376" indent="0">
              <a:buNone/>
              <a:defRPr sz="4200" b="1"/>
            </a:lvl2pPr>
            <a:lvl3pPr marL="1932749" indent="0">
              <a:buNone/>
              <a:defRPr sz="3800" b="1"/>
            </a:lvl3pPr>
            <a:lvl4pPr marL="2899125" indent="0">
              <a:buNone/>
              <a:defRPr sz="3400" b="1"/>
            </a:lvl4pPr>
            <a:lvl5pPr marL="3865501" indent="0">
              <a:buNone/>
              <a:defRPr sz="3400" b="1"/>
            </a:lvl5pPr>
            <a:lvl6pPr marL="4831878" indent="0">
              <a:buNone/>
              <a:defRPr sz="3400" b="1"/>
            </a:lvl6pPr>
            <a:lvl7pPr marL="5798254" indent="0">
              <a:buNone/>
              <a:defRPr sz="3400" b="1"/>
            </a:lvl7pPr>
            <a:lvl8pPr marL="6764627" indent="0">
              <a:buNone/>
              <a:defRPr sz="3400" b="1"/>
            </a:lvl8pPr>
            <a:lvl9pPr marL="7731003" indent="0">
              <a:buNone/>
              <a:defRPr sz="3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7132052" y="6278945"/>
            <a:ext cx="6205809" cy="11407515"/>
          </a:xfrm>
        </p:spPr>
        <p:txBody>
          <a:bodyPr/>
          <a:lstStyle>
            <a:lvl1pPr>
              <a:defRPr sz="5100"/>
            </a:lvl1pPr>
            <a:lvl2pPr>
              <a:defRPr sz="42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993" y="788306"/>
            <a:ext cx="4619014" cy="3354881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89191" y="788313"/>
            <a:ext cx="7848666" cy="16898154"/>
          </a:xfrm>
        </p:spPr>
        <p:txBody>
          <a:bodyPr/>
          <a:lstStyle>
            <a:lvl1pPr>
              <a:defRPr sz="6800"/>
            </a:lvl1pPr>
            <a:lvl2pPr>
              <a:defRPr sz="5900"/>
            </a:lvl2pPr>
            <a:lvl3pPr>
              <a:defRPr sz="51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01993" y="4143194"/>
            <a:ext cx="4619014" cy="13543273"/>
          </a:xfrm>
        </p:spPr>
        <p:txBody>
          <a:bodyPr/>
          <a:lstStyle>
            <a:lvl1pPr marL="0" indent="0">
              <a:buNone/>
              <a:defRPr sz="3000"/>
            </a:lvl1pPr>
            <a:lvl2pPr marL="966376" indent="0">
              <a:buNone/>
              <a:defRPr sz="2500"/>
            </a:lvl2pPr>
            <a:lvl3pPr marL="1932749" indent="0">
              <a:buNone/>
              <a:defRPr sz="2100"/>
            </a:lvl3pPr>
            <a:lvl4pPr marL="2899125" indent="0">
              <a:buNone/>
              <a:defRPr sz="1900"/>
            </a:lvl4pPr>
            <a:lvl5pPr marL="3865501" indent="0">
              <a:buNone/>
              <a:defRPr sz="1900"/>
            </a:lvl5pPr>
            <a:lvl6pPr marL="4831878" indent="0">
              <a:buNone/>
              <a:defRPr sz="1900"/>
            </a:lvl6pPr>
            <a:lvl7pPr marL="5798254" indent="0">
              <a:buNone/>
              <a:defRPr sz="1900"/>
            </a:lvl7pPr>
            <a:lvl8pPr marL="6764627" indent="0">
              <a:buNone/>
              <a:defRPr sz="1900"/>
            </a:lvl8pPr>
            <a:lvl9pPr marL="7731003" indent="0">
              <a:buNone/>
              <a:defRPr sz="1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51909" y="13859510"/>
            <a:ext cx="8423910" cy="1636194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751909" y="1769104"/>
            <a:ext cx="8423910" cy="11879580"/>
          </a:xfrm>
        </p:spPr>
        <p:txBody>
          <a:bodyPr/>
          <a:lstStyle>
            <a:lvl1pPr marL="0" indent="0">
              <a:buNone/>
              <a:defRPr sz="6800"/>
            </a:lvl1pPr>
            <a:lvl2pPr marL="966376" indent="0">
              <a:buNone/>
              <a:defRPr sz="5900"/>
            </a:lvl2pPr>
            <a:lvl3pPr marL="1932749" indent="0">
              <a:buNone/>
              <a:defRPr sz="5100"/>
            </a:lvl3pPr>
            <a:lvl4pPr marL="2899125" indent="0">
              <a:buNone/>
              <a:defRPr sz="4200"/>
            </a:lvl4pPr>
            <a:lvl5pPr marL="3865501" indent="0">
              <a:buNone/>
              <a:defRPr sz="4200"/>
            </a:lvl5pPr>
            <a:lvl6pPr marL="4831878" indent="0">
              <a:buNone/>
              <a:defRPr sz="4200"/>
            </a:lvl6pPr>
            <a:lvl7pPr marL="5798254" indent="0">
              <a:buNone/>
              <a:defRPr sz="4200"/>
            </a:lvl7pPr>
            <a:lvl8pPr marL="6764627" indent="0">
              <a:buNone/>
              <a:defRPr sz="4200"/>
            </a:lvl8pPr>
            <a:lvl9pPr marL="7731003" indent="0">
              <a:buNone/>
              <a:defRPr sz="42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751909" y="15495704"/>
            <a:ext cx="8423910" cy="2323666"/>
          </a:xfrm>
        </p:spPr>
        <p:txBody>
          <a:bodyPr/>
          <a:lstStyle>
            <a:lvl1pPr marL="0" indent="0">
              <a:buNone/>
              <a:defRPr sz="3000"/>
            </a:lvl1pPr>
            <a:lvl2pPr marL="966376" indent="0">
              <a:buNone/>
              <a:defRPr sz="2500"/>
            </a:lvl2pPr>
            <a:lvl3pPr marL="1932749" indent="0">
              <a:buNone/>
              <a:defRPr sz="2100"/>
            </a:lvl3pPr>
            <a:lvl4pPr marL="2899125" indent="0">
              <a:buNone/>
              <a:defRPr sz="1900"/>
            </a:lvl4pPr>
            <a:lvl5pPr marL="3865501" indent="0">
              <a:buNone/>
              <a:defRPr sz="1900"/>
            </a:lvl5pPr>
            <a:lvl6pPr marL="4831878" indent="0">
              <a:buNone/>
              <a:defRPr sz="1900"/>
            </a:lvl6pPr>
            <a:lvl7pPr marL="5798254" indent="0">
              <a:buNone/>
              <a:defRPr sz="1900"/>
            </a:lvl7pPr>
            <a:lvl8pPr marL="6764627" indent="0">
              <a:buNone/>
              <a:defRPr sz="1900"/>
            </a:lvl8pPr>
            <a:lvl9pPr marL="7731003" indent="0">
              <a:buNone/>
              <a:defRPr sz="1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01994" y="792890"/>
            <a:ext cx="12635865" cy="3299883"/>
          </a:xfrm>
          <a:prstGeom prst="rect">
            <a:avLst/>
          </a:prstGeom>
        </p:spPr>
        <p:txBody>
          <a:bodyPr vert="horz" lIns="193274" tIns="96637" rIns="193274" bIns="96637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1994" y="4619844"/>
            <a:ext cx="12635865" cy="13066623"/>
          </a:xfrm>
          <a:prstGeom prst="rect">
            <a:avLst/>
          </a:prstGeom>
        </p:spPr>
        <p:txBody>
          <a:bodyPr vert="horz" lIns="193274" tIns="96637" rIns="193274" bIns="96637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01992" y="18351025"/>
            <a:ext cx="3275965" cy="1054129"/>
          </a:xfrm>
          <a:prstGeom prst="rect">
            <a:avLst/>
          </a:prstGeom>
        </p:spPr>
        <p:txBody>
          <a:bodyPr vert="horz" lIns="193274" tIns="96637" rIns="193274" bIns="96637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F184-261F-4FAF-91D3-7FF68422E34A}" type="datetimeFigureOut">
              <a:rPr lang="pl-PL" smtClean="0"/>
              <a:pPr/>
              <a:t>2019-06-18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796950" y="18351025"/>
            <a:ext cx="4445953" cy="1054129"/>
          </a:xfrm>
          <a:prstGeom prst="rect">
            <a:avLst/>
          </a:prstGeom>
        </p:spPr>
        <p:txBody>
          <a:bodyPr vert="horz" lIns="193274" tIns="96637" rIns="193274" bIns="96637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0061894" y="18351025"/>
            <a:ext cx="3275965" cy="1054129"/>
          </a:xfrm>
          <a:prstGeom prst="rect">
            <a:avLst/>
          </a:prstGeom>
        </p:spPr>
        <p:txBody>
          <a:bodyPr vert="horz" lIns="193274" tIns="96637" rIns="193274" bIns="96637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A0283-9536-47B6-A5DD-CCBA6AED6B1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1932749" rtl="0" eaLnBrk="1" latinLnBrk="0" hangingPunct="1">
        <a:spcBef>
          <a:spcPct val="0"/>
        </a:spcBef>
        <a:buNone/>
        <a:defRPr sz="9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4781" indent="-724781" algn="l" defTabSz="193274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570361" indent="-603985" algn="l" defTabSz="1932749" rtl="0" eaLnBrk="1" latinLnBrk="0" hangingPunct="1">
        <a:spcBef>
          <a:spcPct val="20000"/>
        </a:spcBef>
        <a:buFont typeface="Arial" pitchFamily="34" charset="0"/>
        <a:buChar char="–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415939" indent="-483188" algn="l" defTabSz="193274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382315" indent="-483188" algn="l" defTabSz="1932749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348688" indent="-483188" algn="l" defTabSz="1932749" rtl="0" eaLnBrk="1" latinLnBrk="0" hangingPunct="1">
        <a:spcBef>
          <a:spcPct val="20000"/>
        </a:spcBef>
        <a:buFont typeface="Arial" pitchFamily="34" charset="0"/>
        <a:buChar char="»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15064" indent="-483188" algn="l" defTabSz="1932749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281440" indent="-483188" algn="l" defTabSz="1932749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247815" indent="-483188" algn="l" defTabSz="1932749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214191" indent="-483188" algn="l" defTabSz="1932749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66376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932749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899125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865501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1878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98254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764627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731003" algn="l" defTabSz="1932749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A11D896D-7687-414C-ADB9-4A4C0097F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xmlns="" id="{8262148E-F852-4317-B5EE-CD583A785C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EB2FA22-36E5-487A-B9A7-D0D92D77AB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4039850" cy="19799300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18526BB7-D14B-4AF4-BE64-9BAA6327B91D}"/>
              </a:ext>
            </a:extLst>
          </p:cNvPr>
          <p:cNvSpPr/>
          <p:nvPr/>
        </p:nvSpPr>
        <p:spPr>
          <a:xfrm>
            <a:off x="0" y="2919663"/>
            <a:ext cx="14039850" cy="14646441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i="1" dirty="0">
                <a:latin typeface="Calibri" panose="020F0502020204030204" pitchFamily="34" charset="0"/>
                <a:cs typeface="Calibri" panose="020F0502020204030204" pitchFamily="34" charset="0"/>
              </a:rPr>
              <a:t>Rys. 2. Schemat układu do frakcjonowania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ECD5EF18-8124-4B95-825B-E262C3FE6099}"/>
              </a:ext>
            </a:extLst>
          </p:cNvPr>
          <p:cNvSpPr txBox="1"/>
          <p:nvPr/>
        </p:nvSpPr>
        <p:spPr>
          <a:xfrm>
            <a:off x="203200" y="3041839"/>
            <a:ext cx="138366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inż. Karolina Świder</a:t>
            </a:r>
          </a:p>
          <a:p>
            <a:r>
              <a:rPr lang="pl-PL" sz="2400" b="1" dirty="0"/>
              <a:t>Ocena stabilności wody wodociągowej</a:t>
            </a:r>
          </a:p>
          <a:p>
            <a:r>
              <a:rPr lang="pl-PL" sz="2400" dirty="0"/>
              <a:t>Promotor:  dr hab. inż. Dorota Papciak, prof. </a:t>
            </a:r>
            <a:r>
              <a:rPr lang="pl-PL" sz="2400" dirty="0" err="1"/>
              <a:t>PRz</a:t>
            </a:r>
            <a:endParaRPr lang="pl-PL" sz="2400" dirty="0"/>
          </a:p>
          <a:p>
            <a:r>
              <a:rPr lang="pl-PL" sz="2800" b="1" dirty="0"/>
              <a:t>PRACA DYPLOMOWA MAGISTERSKA</a:t>
            </a:r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xmlns="" id="{05F75DA5-5171-4764-9AEC-D4607603239D}"/>
              </a:ext>
            </a:extLst>
          </p:cNvPr>
          <p:cNvCxnSpPr/>
          <p:nvPr/>
        </p:nvCxnSpPr>
        <p:spPr>
          <a:xfrm>
            <a:off x="203200" y="4734610"/>
            <a:ext cx="13633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Wykres 18"/>
          <p:cNvGraphicFramePr/>
          <p:nvPr>
            <p:extLst>
              <p:ext uri="{D42A27DB-BD31-4B8C-83A1-F6EECF244321}">
                <p14:modId xmlns:p14="http://schemas.microsoft.com/office/powerpoint/2010/main" xmlns="" val="138241826"/>
              </p:ext>
            </p:extLst>
          </p:nvPr>
        </p:nvGraphicFramePr>
        <p:xfrm>
          <a:off x="7981622" y="7714894"/>
          <a:ext cx="4966137" cy="226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Wykres 20"/>
          <p:cNvGraphicFramePr/>
          <p:nvPr>
            <p:extLst>
              <p:ext uri="{D42A27DB-BD31-4B8C-83A1-F6EECF244321}">
                <p14:modId xmlns:p14="http://schemas.microsoft.com/office/powerpoint/2010/main" xmlns="" val="2858165063"/>
              </p:ext>
            </p:extLst>
          </p:nvPr>
        </p:nvGraphicFramePr>
        <p:xfrm>
          <a:off x="7923357" y="10482974"/>
          <a:ext cx="4948003" cy="2395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Wykres 21"/>
          <p:cNvGraphicFramePr/>
          <p:nvPr>
            <p:extLst>
              <p:ext uri="{D42A27DB-BD31-4B8C-83A1-F6EECF244321}">
                <p14:modId xmlns:p14="http://schemas.microsoft.com/office/powerpoint/2010/main" xmlns="" val="2799472150"/>
              </p:ext>
            </p:extLst>
          </p:nvPr>
        </p:nvGraphicFramePr>
        <p:xfrm>
          <a:off x="7920036" y="13523987"/>
          <a:ext cx="4863626" cy="233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Wykres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1051554"/>
              </p:ext>
            </p:extLst>
          </p:nvPr>
        </p:nvGraphicFramePr>
        <p:xfrm>
          <a:off x="844117" y="11683613"/>
          <a:ext cx="6269778" cy="453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8434552" y="10042634"/>
            <a:ext cx="3925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1100" dirty="0">
                <a:cs typeface="Times New Roman" pitchFamily="18" charset="0"/>
              </a:rPr>
              <a:t>Wykres 1. Zmiana mętności wody w instalacji doświadczalnej po upływie 24 i 72  godzinach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8576442" y="12880426"/>
            <a:ext cx="4256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Wykres 2. Zmiana stężenia sumy azotu wody w instalacji doświadczalnej po upływie 24   i 72 godzinach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2478073" y="16445164"/>
            <a:ext cx="29193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cs typeface="Times New Roman" pitchFamily="18" charset="0"/>
              </a:rPr>
              <a:t>Wykres </a:t>
            </a:r>
            <a:r>
              <a:rPr lang="pl-PL" sz="1100" dirty="0" smtClean="0">
                <a:cs typeface="Times New Roman" pitchFamily="18" charset="0"/>
              </a:rPr>
              <a:t>5. </a:t>
            </a:r>
            <a:r>
              <a:rPr lang="pl-PL" sz="1100" dirty="0">
                <a:cs typeface="Times New Roman" pitchFamily="18" charset="0"/>
              </a:rPr>
              <a:t>Wzrost bakterii  po 24 i 72 godzinach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8939048" y="15860110"/>
            <a:ext cx="41936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cs typeface="Times New Roman" pitchFamily="18" charset="0"/>
              </a:rPr>
              <a:t>Wykres 3. Zmiana stężenia fosforanów w wodzie w instalacji doświadczalnej po upływie 24 godzinach</a:t>
            </a:r>
            <a:endParaRPr lang="pl-PL" sz="1100" b="1" dirty="0">
              <a:cs typeface="Times New Roman" pitchFamily="18" charset="0"/>
            </a:endParaRPr>
          </a:p>
          <a:p>
            <a:endParaRPr lang="pl-PL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927559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268014" y="4792717"/>
            <a:ext cx="1291859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Celem pracy była ocena stabilności wody wodociągowej w Rzeszowie z ZUW w Zwięczycy. W pracy dokonano analizy jakości wody po 24h i 72h w instalacji doświadczalnej. Opracowano wyniki, obliczono zawartość  substratów pokarmowych oraz indeksu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Langeliera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Woda po opuszczeniu instalacji doświadczalnej charakteryzowała się zmienionymi parametrami w stosunku do wody dopływającej. 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W wyniku retencji wody w instalacji zaobserwowano wzrost mętności, zawartości związków organicznych(OWO, utlenialność,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absorbancjaUV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), niewielki wzrost azotynów i azotanów przy niezmiennej zawartości azotu amonowego. Jednocześnie nastąpiło obniżenie zawartości związków chloru (całkowitego i wolnego). 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Parametry bakteriologiczne również uległy pogorszeniu, nastąpił wzrost liczby bakterii.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Zmiany parametrów wody opuszczającej instalację doświadczalną pokazują, że woda nie jest stabilna. </a:t>
            </a:r>
          </a:p>
          <a:p>
            <a:endParaRPr lang="pl-PL" sz="1200" dirty="0"/>
          </a:p>
        </p:txBody>
      </p:sp>
      <p:graphicFrame>
        <p:nvGraphicFramePr>
          <p:cNvPr id="20" name="Wykres 19"/>
          <p:cNvGraphicFramePr>
            <a:graphicFrameLocks/>
          </p:cNvGraphicFramePr>
          <p:nvPr/>
        </p:nvGraphicFramePr>
        <p:xfrm>
          <a:off x="1052511" y="7472855"/>
          <a:ext cx="6089267" cy="39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pole tekstowe 26"/>
          <p:cNvSpPr txBox="1"/>
          <p:nvPr/>
        </p:nvSpPr>
        <p:spPr>
          <a:xfrm>
            <a:off x="2317531" y="11524594"/>
            <a:ext cx="31870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smtClean="0"/>
              <a:t>Wykres 4. Wzrost bakterii </a:t>
            </a:r>
            <a:r>
              <a:rPr lang="pl-PL" sz="1100" dirty="0" err="1" smtClean="0"/>
              <a:t>psychrofilnych</a:t>
            </a:r>
            <a:r>
              <a:rPr lang="pl-PL" sz="1100" dirty="0" smtClean="0"/>
              <a:t> po 24 i 72h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xmlns="" val="45580084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262</Words>
  <Application>Microsoft Office PowerPoint</Application>
  <PresentationFormat>Niestandardowy</PresentationFormat>
  <Paragraphs>29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asd asdsad</dc:creator>
  <cp:lastModifiedBy>zaq</cp:lastModifiedBy>
  <cp:revision>23</cp:revision>
  <dcterms:created xsi:type="dcterms:W3CDTF">2018-06-12T08:28:26Z</dcterms:created>
  <dcterms:modified xsi:type="dcterms:W3CDTF">2019-06-18T18:15:22Z</dcterms:modified>
</cp:coreProperties>
</file>