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38" r:id="rId2"/>
    <p:sldId id="339" r:id="rId3"/>
    <p:sldId id="347" r:id="rId4"/>
    <p:sldId id="340" r:id="rId5"/>
    <p:sldId id="341" r:id="rId6"/>
    <p:sldId id="342" r:id="rId7"/>
    <p:sldId id="343" r:id="rId8"/>
    <p:sldId id="344" r:id="rId9"/>
    <p:sldId id="345" r:id="rId10"/>
    <p:sldId id="354" r:id="rId11"/>
    <p:sldId id="346" r:id="rId12"/>
    <p:sldId id="353" r:id="rId13"/>
    <p:sldId id="352" r:id="rId14"/>
    <p:sldId id="351" r:id="rId15"/>
    <p:sldId id="350" r:id="rId16"/>
    <p:sldId id="357" r:id="rId17"/>
    <p:sldId id="356" r:id="rId18"/>
    <p:sldId id="355" r:id="rId19"/>
    <p:sldId id="349" r:id="rId20"/>
    <p:sldId id="348" r:id="rId21"/>
    <p:sldId id="359" r:id="rId22"/>
    <p:sldId id="316"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136" autoAdjust="0"/>
  </p:normalViewPr>
  <p:slideViewPr>
    <p:cSldViewPr snapToGrid="0">
      <p:cViewPr varScale="1">
        <p:scale>
          <a:sx n="66" d="100"/>
          <a:sy n="66" d="100"/>
        </p:scale>
        <p:origin x="6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BD6CB-1A89-4000-85D5-5653A330E6FA}" type="datetimeFigureOut">
              <a:rPr lang="pl-PL" smtClean="0"/>
              <a:t>2020-11-16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CAC08-373F-4A82-87ED-CBE53220BF60}" type="slidenum">
              <a:rPr lang="pl-PL" smtClean="0"/>
              <a:t>‹#›</a:t>
            </a:fld>
            <a:endParaRPr lang="pl-PL"/>
          </a:p>
        </p:txBody>
      </p:sp>
    </p:spTree>
    <p:extLst>
      <p:ext uri="{BB962C8B-B14F-4D97-AF65-F5344CB8AC3E}">
        <p14:creationId xmlns:p14="http://schemas.microsoft.com/office/powerpoint/2010/main" val="307818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9706C9D0-21B4-4525-9C4A-88B86BAE8599}" type="datetimeFigureOut">
              <a:rPr lang="pl-PL" smtClean="0"/>
              <a:t>2020-11-16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101732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706C9D0-21B4-4525-9C4A-88B86BAE8599}" type="datetimeFigureOut">
              <a:rPr lang="pl-PL" smtClean="0"/>
              <a:t>2020-11-16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371175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706C9D0-21B4-4525-9C4A-88B86BAE8599}" type="datetimeFigureOut">
              <a:rPr lang="pl-PL" smtClean="0"/>
              <a:t>2020-11-16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262136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706C9D0-21B4-4525-9C4A-88B86BAE8599}" type="datetimeFigureOut">
              <a:rPr lang="pl-PL" smtClean="0"/>
              <a:t>2020-11-16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238576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706C9D0-21B4-4525-9C4A-88B86BAE8599}" type="datetimeFigureOut">
              <a:rPr lang="pl-PL" smtClean="0"/>
              <a:t>2020-11-16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3181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706C9D0-21B4-4525-9C4A-88B86BAE8599}" type="datetimeFigureOut">
              <a:rPr lang="pl-PL" smtClean="0"/>
              <a:t>2020-11-16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33923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706C9D0-21B4-4525-9C4A-88B86BAE8599}" type="datetimeFigureOut">
              <a:rPr lang="pl-PL" smtClean="0"/>
              <a:t>2020-11-16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106109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9706C9D0-21B4-4525-9C4A-88B86BAE8599}" type="datetimeFigureOut">
              <a:rPr lang="pl-PL" smtClean="0"/>
              <a:t>2020-11-16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118870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6C9D0-21B4-4525-9C4A-88B86BAE8599}" type="datetimeFigureOut">
              <a:rPr lang="pl-PL" smtClean="0"/>
              <a:t>2020-11-16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424677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706C9D0-21B4-4525-9C4A-88B86BAE8599}" type="datetimeFigureOut">
              <a:rPr lang="pl-PL" smtClean="0"/>
              <a:t>2020-11-16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183275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706C9D0-21B4-4525-9C4A-88B86BAE8599}" type="datetimeFigureOut">
              <a:rPr lang="pl-PL" smtClean="0"/>
              <a:t>2020-11-16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CEBB6C-0526-4073-A082-DF622BE55397}" type="slidenum">
              <a:rPr lang="pl-PL" smtClean="0"/>
              <a:t>‹#›</a:t>
            </a:fld>
            <a:endParaRPr lang="pl-PL"/>
          </a:p>
        </p:txBody>
      </p:sp>
    </p:spTree>
    <p:extLst>
      <p:ext uri="{BB962C8B-B14F-4D97-AF65-F5344CB8AC3E}">
        <p14:creationId xmlns:p14="http://schemas.microsoft.com/office/powerpoint/2010/main" val="174174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6C9D0-21B4-4525-9C4A-88B86BAE8599}" type="datetimeFigureOut">
              <a:rPr lang="pl-PL" smtClean="0"/>
              <a:t>2020-11-16</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EBB6C-0526-4073-A082-DF622BE55397}" type="slidenum">
              <a:rPr lang="pl-PL" smtClean="0"/>
              <a:t>‹#›</a:t>
            </a:fld>
            <a:endParaRPr lang="pl-PL"/>
          </a:p>
        </p:txBody>
      </p:sp>
    </p:spTree>
    <p:extLst>
      <p:ext uri="{BB962C8B-B14F-4D97-AF65-F5344CB8AC3E}">
        <p14:creationId xmlns:p14="http://schemas.microsoft.com/office/powerpoint/2010/main" val="256638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wyposażenie, organizacja , technologie </a:t>
            </a:r>
            <a:endParaRPr lang="pl-PL" sz="3200" dirty="0"/>
          </a:p>
        </p:txBody>
      </p:sp>
      <p:pic>
        <p:nvPicPr>
          <p:cNvPr id="4" name="Symbol zastępczy zawartości 3"/>
          <p:cNvPicPr>
            <a:picLocks noGrp="1" noChangeAspect="1"/>
          </p:cNvPicPr>
          <p:nvPr>
            <p:ph idx="1"/>
          </p:nvPr>
        </p:nvPicPr>
        <p:blipFill>
          <a:blip r:embed="rId2"/>
          <a:stretch>
            <a:fillRect/>
          </a:stretch>
        </p:blipFill>
        <p:spPr>
          <a:xfrm>
            <a:off x="1744652" y="1340030"/>
            <a:ext cx="8452644" cy="5517970"/>
          </a:xfrm>
          <a:prstGeom prst="rect">
            <a:avLst/>
          </a:prstGeom>
        </p:spPr>
      </p:pic>
    </p:spTree>
    <p:extLst>
      <p:ext uri="{BB962C8B-B14F-4D97-AF65-F5344CB8AC3E}">
        <p14:creationId xmlns:p14="http://schemas.microsoft.com/office/powerpoint/2010/main" val="112362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92500" lnSpcReduction="10000"/>
          </a:bodyPr>
          <a:lstStyle/>
          <a:p>
            <a:r>
              <a:rPr lang="pl-PL" dirty="0" smtClean="0"/>
              <a:t>Lampy operacyjne – najważniejsze parametry :</a:t>
            </a:r>
          </a:p>
          <a:p>
            <a:pPr>
              <a:buFont typeface="Wingdings" panose="05000000000000000000" pitchFamily="2" charset="2"/>
              <a:buChar char="Ø"/>
            </a:pPr>
            <a:r>
              <a:rPr lang="pl-PL" sz="1600" b="1" dirty="0" smtClean="0"/>
              <a:t>Natężenie oświetlenia </a:t>
            </a:r>
            <a:r>
              <a:rPr lang="pl-PL" sz="1600" dirty="0" smtClean="0"/>
              <a:t>– jasność oświetlenia powierzchni. </a:t>
            </a:r>
            <a:r>
              <a:rPr lang="pl-PL" sz="1600" dirty="0"/>
              <a:t>Dla oświetlenia medycznego punktem odniesienia jest norma EN 60601-2-41. Zgodnie z </a:t>
            </a:r>
            <a:r>
              <a:rPr lang="pl-PL" sz="1600" dirty="0" smtClean="0"/>
              <a:t>jej wymaganiami lampy </a:t>
            </a:r>
            <a:r>
              <a:rPr lang="pl-PL" sz="1600" dirty="0"/>
              <a:t>operacyjne powinny generować oświetlenie o wartości min. 40000 </a:t>
            </a:r>
            <a:r>
              <a:rPr lang="pl-PL" sz="1600" dirty="0" err="1"/>
              <a:t>lux</a:t>
            </a:r>
            <a:r>
              <a:rPr lang="pl-PL" sz="1600" dirty="0"/>
              <a:t> w centralnym punkcie. Większość producentów jednak oferuje lampy o natężeniu oświetlenia </a:t>
            </a:r>
            <a:r>
              <a:rPr lang="pl-PL" sz="1600" dirty="0" err="1"/>
              <a:t>pd</a:t>
            </a:r>
            <a:r>
              <a:rPr lang="pl-PL" sz="1600" dirty="0"/>
              <a:t> 120.000 do 160.000 </a:t>
            </a:r>
            <a:r>
              <a:rPr lang="pl-PL" sz="1600" dirty="0" err="1"/>
              <a:t>lux</a:t>
            </a:r>
            <a:r>
              <a:rPr lang="pl-PL" sz="1600" dirty="0" smtClean="0"/>
              <a:t>.</a:t>
            </a:r>
          </a:p>
          <a:p>
            <a:pPr>
              <a:buFont typeface="Wingdings" panose="05000000000000000000" pitchFamily="2" charset="2"/>
              <a:buChar char="Ø"/>
            </a:pPr>
            <a:r>
              <a:rPr lang="pl-PL" sz="1600" b="1" dirty="0" smtClean="0"/>
              <a:t>Odwzorowanie ( oddawanie ) koloru- </a:t>
            </a:r>
            <a:r>
              <a:rPr lang="pl-PL" sz="1600" dirty="0"/>
              <a:t>Wrażenie koloru oświetlanej powierzchni zależy od składu falowego światła. Z tego powodu spektrum </a:t>
            </a:r>
            <a:r>
              <a:rPr lang="pl-PL" sz="1600" dirty="0" smtClean="0"/>
              <a:t>światła generowanego przez lampę  </a:t>
            </a:r>
            <a:r>
              <a:rPr lang="pl-PL" sz="1600" dirty="0"/>
              <a:t>odgrywa bardzo istotna rolę. Chłodne, białe światło podkreśla kolory niebieskie, fioletowe i zielone. Ciepłe białe światło podkreśla odcienie czerwieni, żółci </a:t>
            </a:r>
            <a:r>
              <a:rPr lang="pl-PL" sz="1600" dirty="0" smtClean="0"/>
              <a:t>.</a:t>
            </a:r>
            <a:r>
              <a:rPr lang="pl-PL" sz="1600" dirty="0"/>
              <a:t> </a:t>
            </a:r>
            <a:r>
              <a:rPr lang="pl-PL" sz="1600" dirty="0" smtClean="0"/>
              <a:t>Współczynnik CRI ( wskaźnik oddawania barw ) </a:t>
            </a:r>
            <a:r>
              <a:rPr lang="pl-PL" sz="1600" dirty="0"/>
              <a:t>określa w jaki sposób oświetlenie oddaje kolory oświetlanej powierzchni w porównaniu z oddawaniem kolorów w naturalnym świetle dnia. Współczynnik bliski 100 oznacza, że kolory oświetlanego obiektu są postrzegane tak samo jak w naturalnym świetle </a:t>
            </a:r>
            <a:r>
              <a:rPr lang="pl-PL" sz="1600" dirty="0" smtClean="0"/>
              <a:t>dnia. Lampy </a:t>
            </a:r>
            <a:r>
              <a:rPr lang="pl-PL" sz="1600" dirty="0"/>
              <a:t>z wysokim współczynnikiem CRI są wymagane podczas operacji i zabiegów, także w procedurach dermatologicznych. Należy jednak pamiętać, że na oddawanie koloru ma także wpływ temperatura barwowa oświetlenia. W niektórych procedurach medycznych wymagane jest dostosowanie temperatury oświetlenia do charakteru wykonywanego zabiegu aby zapewnić najwyższa rozpoznawalność </a:t>
            </a:r>
            <a:r>
              <a:rPr lang="pl-PL" sz="1600" dirty="0" smtClean="0"/>
              <a:t>tkanek. </a:t>
            </a:r>
          </a:p>
          <a:p>
            <a:pPr>
              <a:buFont typeface="Wingdings" panose="05000000000000000000" pitchFamily="2" charset="2"/>
              <a:buChar char="Ø"/>
            </a:pPr>
            <a:r>
              <a:rPr lang="pl-PL" sz="1600" b="1" dirty="0" smtClean="0"/>
              <a:t>Bezcieniowość lampy</a:t>
            </a:r>
            <a:r>
              <a:rPr lang="pl-PL" sz="1600" dirty="0" smtClean="0"/>
              <a:t> - </a:t>
            </a:r>
            <a:r>
              <a:rPr lang="pl-PL" sz="1600" dirty="0"/>
              <a:t>Światło i cień odgrywają decydującą rolę w orientacji przestrzennej. Jednak podczas operacji obszary zacienione mogą wpływać na utrudnione dostrzeganie detali. Aby osiągnąć wysoką bezcieniowość producenci lamp stosują kilka różnych </a:t>
            </a:r>
            <a:r>
              <a:rPr lang="pl-PL" sz="1600" dirty="0" smtClean="0"/>
              <a:t>rozwiązań. Najlepsze </a:t>
            </a:r>
            <a:r>
              <a:rPr lang="pl-PL" sz="1600" dirty="0"/>
              <a:t>rezultaty osiąga się stosując wiele pojedynczych źródeł światła oświetlających pole zabiegu pod rożnymi kątami. Nawet jeżeli część źródeł światła zostanie zasłonięta pozostałe oświetlenie pozwala na przeprowadzenie zabiegu przy równie dobrych parametrach </a:t>
            </a:r>
            <a:r>
              <a:rPr lang="pl-PL" sz="1600" dirty="0" smtClean="0"/>
              <a:t>oświetlenia</a:t>
            </a:r>
          </a:p>
          <a:p>
            <a:pPr>
              <a:buFont typeface="Wingdings" panose="05000000000000000000" pitchFamily="2" charset="2"/>
              <a:buChar char="Ø"/>
            </a:pPr>
            <a:r>
              <a:rPr lang="pl-PL" sz="1600" dirty="0" smtClean="0"/>
              <a:t>Jako źródła światła w lampach operacyjnych obecnie stosuje się diody LED , wcześniej były to lampy halogenowe lub ksenonowe.</a:t>
            </a:r>
            <a:endParaRPr lang="pl-PL" sz="1600" dirty="0"/>
          </a:p>
          <a:p>
            <a:endParaRPr lang="pl-PL" sz="1600" dirty="0"/>
          </a:p>
          <a:p>
            <a:pPr>
              <a:buFont typeface="Wingdings" panose="05000000000000000000" pitchFamily="2" charset="2"/>
              <a:buChar char="Ø"/>
            </a:pPr>
            <a:endParaRPr lang="pl-PL" sz="1600" dirty="0"/>
          </a:p>
        </p:txBody>
      </p:sp>
    </p:spTree>
    <p:extLst>
      <p:ext uri="{BB962C8B-B14F-4D97-AF65-F5344CB8AC3E}">
        <p14:creationId xmlns:p14="http://schemas.microsoft.com/office/powerpoint/2010/main" val="253378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Aparatura anestezjologiczna – aparaty do znieczuleń ogólnych</a:t>
            </a:r>
            <a:endParaRPr lang="pl-PL" dirty="0"/>
          </a:p>
        </p:txBody>
      </p:sp>
      <p:pic>
        <p:nvPicPr>
          <p:cNvPr id="5" name="Obraz 4"/>
          <p:cNvPicPr>
            <a:picLocks noChangeAspect="1"/>
          </p:cNvPicPr>
          <p:nvPr/>
        </p:nvPicPr>
        <p:blipFill>
          <a:blip r:embed="rId2"/>
          <a:stretch>
            <a:fillRect/>
          </a:stretch>
        </p:blipFill>
        <p:spPr>
          <a:xfrm>
            <a:off x="7034996" y="2210765"/>
            <a:ext cx="3754607" cy="4548851"/>
          </a:xfrm>
          <a:prstGeom prst="rect">
            <a:avLst/>
          </a:prstGeom>
        </p:spPr>
      </p:pic>
      <p:pic>
        <p:nvPicPr>
          <p:cNvPr id="6" name="Obraz 5"/>
          <p:cNvPicPr>
            <a:picLocks noChangeAspect="1"/>
          </p:cNvPicPr>
          <p:nvPr/>
        </p:nvPicPr>
        <p:blipFill>
          <a:blip r:embed="rId3"/>
          <a:stretch>
            <a:fillRect/>
          </a:stretch>
        </p:blipFill>
        <p:spPr>
          <a:xfrm>
            <a:off x="1103453" y="2410640"/>
            <a:ext cx="6096000" cy="4057650"/>
          </a:xfrm>
          <a:prstGeom prst="rect">
            <a:avLst/>
          </a:prstGeom>
        </p:spPr>
      </p:pic>
    </p:spTree>
    <p:extLst>
      <p:ext uri="{BB962C8B-B14F-4D97-AF65-F5344CB8AC3E}">
        <p14:creationId xmlns:p14="http://schemas.microsoft.com/office/powerpoint/2010/main" val="252201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a:t>Współcześnie rynek oferuje różne modele i konfiguracje </a:t>
            </a:r>
            <a:r>
              <a:rPr lang="pl-PL" b="1" dirty="0"/>
              <a:t>aparatów do znieczulenia</a:t>
            </a:r>
            <a:r>
              <a:rPr lang="pl-PL" dirty="0"/>
              <a:t>, urządzenia, które „wyłączają” odczuwanie bólu w całym ciele. </a:t>
            </a:r>
            <a:endParaRPr lang="pl-PL" dirty="0" smtClean="0"/>
          </a:p>
          <a:p>
            <a:r>
              <a:rPr lang="pl-PL" dirty="0" smtClean="0"/>
              <a:t>Najczęściej </a:t>
            </a:r>
            <a:r>
              <a:rPr lang="pl-PL" dirty="0"/>
              <a:t>stosowane </a:t>
            </a:r>
            <a:r>
              <a:rPr lang="pl-PL" b="1" dirty="0"/>
              <a:t>znieczulenie ogólne </a:t>
            </a:r>
            <a:r>
              <a:rPr lang="pl-PL" dirty="0"/>
              <a:t>następuje po aplikacji par tzw. anestetyku wziewnego (aktualnie stosuje się </a:t>
            </a:r>
            <a:r>
              <a:rPr lang="pl-PL" dirty="0" err="1"/>
              <a:t>Sevofluran</a:t>
            </a:r>
            <a:r>
              <a:rPr lang="pl-PL" dirty="0"/>
              <a:t>, </a:t>
            </a:r>
            <a:r>
              <a:rPr lang="pl-PL" dirty="0" err="1"/>
              <a:t>Desfluran</a:t>
            </a:r>
            <a:r>
              <a:rPr lang="pl-PL" dirty="0"/>
              <a:t> lub </a:t>
            </a:r>
            <a:r>
              <a:rPr lang="pl-PL" dirty="0" err="1"/>
              <a:t>Isofluran</a:t>
            </a:r>
            <a:r>
              <a:rPr lang="pl-PL" dirty="0"/>
              <a:t> – nazwy handlowe wymienionych środków mogą być odmienne) </a:t>
            </a:r>
            <a:r>
              <a:rPr lang="pl-PL" b="1" dirty="0"/>
              <a:t>do układu oddechowego</a:t>
            </a:r>
            <a:r>
              <a:rPr lang="pl-PL" dirty="0"/>
              <a:t>, dalej do krwioobiegu i ostatecznie do mózgu. W przypadku drobniejszych zabiegów spotykamy się ze znieczuleniem miejscowym lub dożylnym, czasami, w zależności od potrzeb klinicznych, łączy się te techniki</a:t>
            </a:r>
            <a:endParaRPr lang="pl-PL" dirty="0"/>
          </a:p>
        </p:txBody>
      </p:sp>
    </p:spTree>
    <p:extLst>
      <p:ext uri="{BB962C8B-B14F-4D97-AF65-F5344CB8AC3E}">
        <p14:creationId xmlns:p14="http://schemas.microsoft.com/office/powerpoint/2010/main" val="1435099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70000" lnSpcReduction="20000"/>
          </a:bodyPr>
          <a:lstStyle/>
          <a:p>
            <a:r>
              <a:rPr lang="pl-PL" dirty="0"/>
              <a:t>Współcześnie używany aparat do znieczulenia składa się z kilku podstawowych elementów</a:t>
            </a:r>
            <a:r>
              <a:rPr lang="pl-PL" dirty="0" smtClean="0"/>
              <a:t>:</a:t>
            </a:r>
          </a:p>
          <a:p>
            <a:pPr>
              <a:buFont typeface="Wingdings" panose="05000000000000000000" pitchFamily="2" charset="2"/>
              <a:buChar char="Ø"/>
            </a:pPr>
            <a:r>
              <a:rPr lang="pl-PL" sz="1700" dirty="0" smtClean="0"/>
              <a:t> </a:t>
            </a:r>
            <a:r>
              <a:rPr lang="pl-PL" sz="1700" b="1" dirty="0" smtClean="0"/>
              <a:t>Układ </a:t>
            </a:r>
            <a:r>
              <a:rPr lang="pl-PL" sz="1700" b="1" dirty="0"/>
              <a:t>zasilający gazami </a:t>
            </a:r>
            <a:r>
              <a:rPr lang="pl-PL" sz="1700" b="1" dirty="0" smtClean="0"/>
              <a:t>oddechowymi- </a:t>
            </a:r>
            <a:r>
              <a:rPr lang="pl-PL" sz="1700" dirty="0" smtClean="0"/>
              <a:t>tlen, powietrze (sprężone), podtlenek azotu może być dostarczany z instalacji centralnej gazów medycznych lub z butli przy aparatach. </a:t>
            </a:r>
          </a:p>
          <a:p>
            <a:pPr>
              <a:buFont typeface="Wingdings" panose="05000000000000000000" pitchFamily="2" charset="2"/>
              <a:buChar char="Ø"/>
            </a:pPr>
            <a:r>
              <a:rPr lang="pl-PL" sz="1700" b="1" dirty="0" smtClean="0"/>
              <a:t>Przepływomierze </a:t>
            </a:r>
            <a:r>
              <a:rPr lang="pl-PL" sz="1700" b="1" dirty="0"/>
              <a:t>dawkujące </a:t>
            </a:r>
            <a:r>
              <a:rPr lang="pl-PL" sz="1700" b="1" dirty="0" smtClean="0"/>
              <a:t>gazy oddechowe- </a:t>
            </a:r>
            <a:r>
              <a:rPr lang="pl-PL" sz="1800" dirty="0"/>
              <a:t>o</a:t>
            </a:r>
            <a:r>
              <a:rPr lang="pl-PL" sz="1800" dirty="0" smtClean="0"/>
              <a:t>dpowiednie </a:t>
            </a:r>
            <a:r>
              <a:rPr lang="pl-PL" sz="1800" dirty="0"/>
              <a:t>i bezpieczne dawkowanie gazów użytych do wentylacji pacjenta podczas znieczulenia jest jednym z najważniejszych elementów dotyczących zabezpieczenia życia osoby znieczulanej. Dawkowanie gazów i ich odpowiednia proporcja ma wpływ na natlenienie pacjenta, jego bezpieczny sen i prawidłowe wybudzenie. Dawkowanie gazów (O2+N2O) w przyjętej wiedzą i doświadczeniem formie to mieszanina 1/3 O2 i 2/3 N2O</a:t>
            </a:r>
            <a:endParaRPr lang="pl-PL" sz="1700" dirty="0" smtClean="0"/>
          </a:p>
          <a:p>
            <a:pPr>
              <a:buFont typeface="Wingdings" panose="05000000000000000000" pitchFamily="2" charset="2"/>
              <a:buChar char="Ø"/>
            </a:pPr>
            <a:r>
              <a:rPr lang="pl-PL" sz="1700" b="1" dirty="0" smtClean="0"/>
              <a:t>Układ </a:t>
            </a:r>
            <a:r>
              <a:rPr lang="pl-PL" sz="1700" b="1" dirty="0"/>
              <a:t>oddechowy </a:t>
            </a:r>
            <a:r>
              <a:rPr lang="pl-PL" sz="1700" b="1" dirty="0" smtClean="0"/>
              <a:t>pacjenta </a:t>
            </a:r>
            <a:r>
              <a:rPr lang="pl-PL" sz="1700" dirty="0" smtClean="0"/>
              <a:t>- </a:t>
            </a:r>
            <a:r>
              <a:rPr lang="pl-PL" sz="1800" dirty="0"/>
              <a:t>Jest to najistotniejsza część aparatu do znieczulenia. Rolą tego układu jest dostarczenie do płuc pacjenta gazów oddechowych w odpowiedniej ilości, anestetyków wziewnych, z pełną gwarancją odpowiedniego nawilżenia gazów, w odpowiedniej temperaturze, ze skuteczną eliminacją CO2, w sposób bezpieczny i skuteczny. Ze względu na to skąd czerpiemy gazy oddechowe oraz gdzie następuje ich eliminacja dzielimy układy oddechowe na:</a:t>
            </a:r>
            <a:r>
              <a:rPr lang="pl-PL" sz="1800" dirty="0"/>
              <a:t/>
            </a:r>
            <a:br>
              <a:rPr lang="pl-PL" sz="1800" dirty="0"/>
            </a:br>
            <a:r>
              <a:rPr lang="pl-PL" sz="1800" dirty="0"/>
              <a:t>1. Otwarty (nieużywane w aparatach do znieczulenia)</a:t>
            </a:r>
            <a:r>
              <a:rPr lang="pl-PL" sz="1800" dirty="0"/>
              <a:t/>
            </a:r>
            <a:br>
              <a:rPr lang="pl-PL" sz="1800" dirty="0"/>
            </a:br>
            <a:r>
              <a:rPr lang="pl-PL" sz="1800" dirty="0"/>
              <a:t>2. Półotwarty (pobór gazów i anestetyków z aparatu, wydech i eliminacja CO2 całkowicie do powietrza otaczającego pacjenta)</a:t>
            </a:r>
            <a:r>
              <a:rPr lang="pl-PL" sz="1800" dirty="0"/>
              <a:t/>
            </a:r>
            <a:br>
              <a:rPr lang="pl-PL" sz="1800" dirty="0"/>
            </a:br>
            <a:r>
              <a:rPr lang="pl-PL" sz="1800" dirty="0"/>
              <a:t>3. Półzamknięty (pobór gazów i anestetyków z aparatu i po eliminacji CO2 częściowy wydech do aparatu jak też pobieranie gazów częściowo ,,świeżych” z aparatu jak </a:t>
            </a:r>
            <a:r>
              <a:rPr lang="pl-PL" sz="1800" dirty="0" smtClean="0"/>
              <a:t>i tych </a:t>
            </a:r>
            <a:r>
              <a:rPr lang="pl-PL" sz="1800" dirty="0"/>
              <a:t>z ,,wydechu”)</a:t>
            </a:r>
            <a:r>
              <a:rPr lang="pl-PL" sz="1800" dirty="0"/>
              <a:t/>
            </a:r>
            <a:br>
              <a:rPr lang="pl-PL" sz="1800" dirty="0"/>
            </a:br>
            <a:r>
              <a:rPr lang="pl-PL" sz="1800" dirty="0"/>
              <a:t>4. Zamknięty (wdech gazów tylko z aparatu i wydech także do aparatu) </a:t>
            </a:r>
            <a:endParaRPr lang="pl-PL" sz="1800" dirty="0" smtClean="0"/>
          </a:p>
          <a:p>
            <a:pPr>
              <a:buFont typeface="Wingdings" panose="05000000000000000000" pitchFamily="2" charset="2"/>
              <a:buChar char="Ø"/>
            </a:pPr>
            <a:r>
              <a:rPr lang="pl-PL" sz="1700" b="1" dirty="0" smtClean="0"/>
              <a:t>Parowniki </a:t>
            </a:r>
            <a:r>
              <a:rPr lang="pl-PL" sz="1700" b="1" dirty="0"/>
              <a:t>anestetyków </a:t>
            </a:r>
            <a:r>
              <a:rPr lang="pl-PL" sz="1700" b="1" dirty="0" smtClean="0"/>
              <a:t>wziewnych</a:t>
            </a:r>
          </a:p>
          <a:p>
            <a:pPr>
              <a:buFont typeface="Wingdings" panose="05000000000000000000" pitchFamily="2" charset="2"/>
              <a:buChar char="Ø"/>
            </a:pPr>
            <a:r>
              <a:rPr lang="pl-PL" sz="1700" b="1" dirty="0" smtClean="0"/>
              <a:t>Aparatura </a:t>
            </a:r>
            <a:r>
              <a:rPr lang="pl-PL" sz="1700" b="1" dirty="0"/>
              <a:t>monitorująca i </a:t>
            </a:r>
            <a:r>
              <a:rPr lang="pl-PL" sz="1700" b="1" dirty="0" smtClean="0"/>
              <a:t>diagnostyczna</a:t>
            </a:r>
          </a:p>
          <a:p>
            <a:pPr>
              <a:buFont typeface="Wingdings" panose="05000000000000000000" pitchFamily="2" charset="2"/>
              <a:buChar char="Ø"/>
            </a:pPr>
            <a:r>
              <a:rPr lang="pl-PL" sz="1700" dirty="0" smtClean="0"/>
              <a:t>Statyw, wózek</a:t>
            </a:r>
          </a:p>
          <a:p>
            <a:pPr>
              <a:buFont typeface="Wingdings" panose="05000000000000000000" pitchFamily="2" charset="2"/>
              <a:buChar char="Ø"/>
            </a:pPr>
            <a:r>
              <a:rPr lang="pl-PL" sz="1700" dirty="0"/>
              <a:t>u</a:t>
            </a:r>
            <a:r>
              <a:rPr lang="pl-PL" sz="1700" dirty="0" smtClean="0"/>
              <a:t>rządzenia </a:t>
            </a:r>
            <a:r>
              <a:rPr lang="pl-PL" sz="1700" dirty="0"/>
              <a:t>dodatkowe i wspomagające</a:t>
            </a:r>
            <a:r>
              <a:rPr lang="pl-PL" dirty="0"/>
              <a:t/>
            </a:r>
            <a:br>
              <a:rPr lang="pl-PL" dirty="0"/>
            </a:br>
            <a:endParaRPr lang="pl-PL" dirty="0"/>
          </a:p>
        </p:txBody>
      </p:sp>
    </p:spTree>
    <p:extLst>
      <p:ext uri="{BB962C8B-B14F-4D97-AF65-F5344CB8AC3E}">
        <p14:creationId xmlns:p14="http://schemas.microsoft.com/office/powerpoint/2010/main" val="8223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a:bodyPr>
          <a:lstStyle/>
          <a:p>
            <a:r>
              <a:rPr lang="pl-PL" dirty="0" smtClean="0"/>
              <a:t>Aparat do znieczuleń – c.d.</a:t>
            </a:r>
          </a:p>
          <a:p>
            <a:pPr>
              <a:buFont typeface="Wingdings" panose="05000000000000000000" pitchFamily="2" charset="2"/>
              <a:buChar char="Ø"/>
            </a:pPr>
            <a:r>
              <a:rPr lang="pl-PL" dirty="0"/>
              <a:t> </a:t>
            </a:r>
            <a:r>
              <a:rPr lang="pl-PL" sz="2000" dirty="0" smtClean="0"/>
              <a:t>aparatura monitorująca i diagnostyczna </a:t>
            </a:r>
            <a:r>
              <a:rPr lang="pl-PL" sz="1800" dirty="0" smtClean="0"/>
              <a:t>– </a:t>
            </a:r>
          </a:p>
          <a:p>
            <a:pPr>
              <a:buFont typeface="Wingdings" panose="05000000000000000000" pitchFamily="2" charset="2"/>
              <a:buChar char="Ø"/>
            </a:pPr>
            <a:r>
              <a:rPr lang="pl-PL" sz="1800" dirty="0" smtClean="0"/>
              <a:t>monitor anestetyczny : monitorowanie gazów </a:t>
            </a:r>
            <a:r>
              <a:rPr lang="pl-PL" sz="1800" dirty="0"/>
              <a:t>wdechowych i wydechowych</a:t>
            </a:r>
            <a:r>
              <a:rPr lang="pl-PL" sz="1800" dirty="0" smtClean="0"/>
              <a:t>: monitorowanie stężenia anestetyków w mieszaninie gazów oddechowych, monitorowanie wdychanego </a:t>
            </a:r>
            <a:r>
              <a:rPr lang="pl-PL" sz="1800" dirty="0"/>
              <a:t>stężenia </a:t>
            </a:r>
            <a:r>
              <a:rPr lang="pl-PL" sz="1800" dirty="0" smtClean="0"/>
              <a:t>tlenu , monitorowanie </a:t>
            </a:r>
            <a:r>
              <a:rPr lang="pl-PL" sz="1800" dirty="0"/>
              <a:t>gazów </a:t>
            </a:r>
            <a:r>
              <a:rPr lang="pl-PL" sz="1800" dirty="0" smtClean="0"/>
              <a:t>wydechowych – kapnografia :  </a:t>
            </a:r>
            <a:r>
              <a:rPr lang="pl-PL" sz="1800" dirty="0"/>
              <a:t>nieinwazyjny pomiar stężenia lub </a:t>
            </a:r>
            <a:r>
              <a:rPr lang="pl-PL" sz="1800" dirty="0" smtClean="0"/>
              <a:t>ciśnienia parcjalnego dwutlenku węgla </a:t>
            </a:r>
            <a:r>
              <a:rPr lang="pl-PL" sz="1800" dirty="0"/>
              <a:t> w powietrzu wydechowym </a:t>
            </a:r>
            <a:endParaRPr lang="pl-PL" sz="1800" dirty="0" smtClean="0"/>
          </a:p>
          <a:p>
            <a:pPr>
              <a:buFont typeface="Wingdings" panose="05000000000000000000" pitchFamily="2" charset="2"/>
              <a:buChar char="Ø"/>
            </a:pPr>
            <a:r>
              <a:rPr lang="pl-PL" sz="1800" dirty="0"/>
              <a:t>m</a:t>
            </a:r>
            <a:r>
              <a:rPr lang="pl-PL" sz="1800" dirty="0" smtClean="0"/>
              <a:t>onitor funkcji życiowych – poza podstawowymi parametrami ( EKG, </a:t>
            </a:r>
            <a:r>
              <a:rPr lang="pl-PL" sz="1800" dirty="0" err="1" smtClean="0"/>
              <a:t>SpO</a:t>
            </a:r>
            <a:r>
              <a:rPr lang="pl-PL" sz="1800" dirty="0" smtClean="0"/>
              <a:t>₂ , NIBP, Temperatura ) monitoruje się : ciśnienie tętnicze metodą krwawą ( IBP ) , głębokość znieczulenia ( BIS ) , inne parametry zależnie od rodzaju zabiegi i stanu pacjenta.</a:t>
            </a:r>
            <a:r>
              <a:rPr lang="pl-PL" sz="1800" dirty="0"/>
              <a:t/>
            </a:r>
            <a:br>
              <a:rPr lang="pl-PL" sz="1800" dirty="0"/>
            </a:br>
            <a:r>
              <a:rPr lang="pl-PL" dirty="0"/>
              <a:t/>
            </a:r>
            <a:br>
              <a:rPr lang="pl-PL" dirty="0"/>
            </a:br>
            <a:endParaRPr lang="pl-PL" dirty="0"/>
          </a:p>
        </p:txBody>
      </p:sp>
    </p:spTree>
    <p:extLst>
      <p:ext uri="{BB962C8B-B14F-4D97-AF65-F5344CB8AC3E}">
        <p14:creationId xmlns:p14="http://schemas.microsoft.com/office/powerpoint/2010/main" val="73172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Generatory elektrochirurgiczne – diatermie chirurgiczne</a:t>
            </a:r>
            <a:endParaRPr lang="pl-PL" dirty="0"/>
          </a:p>
        </p:txBody>
      </p:sp>
      <p:pic>
        <p:nvPicPr>
          <p:cNvPr id="5" name="Obraz 4"/>
          <p:cNvPicPr>
            <a:picLocks noChangeAspect="1"/>
          </p:cNvPicPr>
          <p:nvPr/>
        </p:nvPicPr>
        <p:blipFill>
          <a:blip r:embed="rId2"/>
          <a:stretch>
            <a:fillRect/>
          </a:stretch>
        </p:blipFill>
        <p:spPr>
          <a:xfrm>
            <a:off x="1267608" y="3117494"/>
            <a:ext cx="4265090" cy="2838224"/>
          </a:xfrm>
          <a:prstGeom prst="rect">
            <a:avLst/>
          </a:prstGeom>
        </p:spPr>
      </p:pic>
      <p:pic>
        <p:nvPicPr>
          <p:cNvPr id="6" name="Obraz 5"/>
          <p:cNvPicPr>
            <a:picLocks noChangeAspect="1"/>
          </p:cNvPicPr>
          <p:nvPr/>
        </p:nvPicPr>
        <p:blipFill>
          <a:blip r:embed="rId3"/>
          <a:stretch>
            <a:fillRect/>
          </a:stretch>
        </p:blipFill>
        <p:spPr>
          <a:xfrm>
            <a:off x="7047051" y="2271344"/>
            <a:ext cx="3018461" cy="4530524"/>
          </a:xfrm>
          <a:prstGeom prst="rect">
            <a:avLst/>
          </a:prstGeom>
        </p:spPr>
      </p:pic>
    </p:spTree>
    <p:extLst>
      <p:ext uri="{BB962C8B-B14F-4D97-AF65-F5344CB8AC3E}">
        <p14:creationId xmlns:p14="http://schemas.microsoft.com/office/powerpoint/2010/main" val="3706147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a:bodyPr>
          <a:lstStyle/>
          <a:p>
            <a:r>
              <a:rPr lang="pl-PL" dirty="0" smtClean="0"/>
              <a:t>Generatory elektrochirurgiczne – diatermie chirurgiczne</a:t>
            </a:r>
          </a:p>
          <a:p>
            <a:pPr>
              <a:buFont typeface="Wingdings" panose="05000000000000000000" pitchFamily="2" charset="2"/>
              <a:buChar char="Ø"/>
            </a:pPr>
            <a:r>
              <a:rPr lang="pl-PL" sz="1400" dirty="0" smtClean="0"/>
              <a:t>Generatory </a:t>
            </a:r>
            <a:r>
              <a:rPr lang="pl-PL" sz="1400" dirty="0" err="1" smtClean="0"/>
              <a:t>monopolarne</a:t>
            </a:r>
            <a:r>
              <a:rPr lang="pl-PL" sz="1400" dirty="0" smtClean="0"/>
              <a:t> – realizują funkcje cięcia tkanek, koagulacji ( różne rodzaje )</a:t>
            </a:r>
          </a:p>
          <a:p>
            <a:pPr>
              <a:buFont typeface="Wingdings" panose="05000000000000000000" pitchFamily="2" charset="2"/>
              <a:buChar char="Ø"/>
            </a:pPr>
            <a:r>
              <a:rPr lang="pl-PL" sz="1400" dirty="0" smtClean="0"/>
              <a:t>Generatory bipolarne – najczęściej wykorzystywane do zamykania </a:t>
            </a:r>
            <a:r>
              <a:rPr lang="pl-PL" sz="1600" dirty="0" smtClean="0"/>
              <a:t>naczyń krwionośnych</a:t>
            </a:r>
          </a:p>
          <a:p>
            <a:pPr>
              <a:buFont typeface="Wingdings" panose="05000000000000000000" pitchFamily="2" charset="2"/>
              <a:buChar char="Ø"/>
            </a:pPr>
            <a:endParaRPr lang="pl-PL" dirty="0" smtClean="0"/>
          </a:p>
          <a:p>
            <a:pPr marL="0" indent="0">
              <a:buNone/>
            </a:pPr>
            <a:endParaRPr lang="pl-PL" dirty="0" smtClean="0"/>
          </a:p>
          <a:p>
            <a:pPr marL="0" indent="0">
              <a:buNone/>
            </a:pPr>
            <a:endParaRPr lang="pl-PL" sz="1600" dirty="0" smtClean="0"/>
          </a:p>
          <a:p>
            <a:pPr marL="0" indent="0">
              <a:buNone/>
            </a:pPr>
            <a:endParaRPr lang="pl-PL" sz="1600" dirty="0"/>
          </a:p>
          <a:p>
            <a:pPr marL="0" indent="0">
              <a:buNone/>
            </a:pPr>
            <a:endParaRPr lang="pl-PL" sz="1600" dirty="0" smtClean="0"/>
          </a:p>
          <a:p>
            <a:pPr marL="0" indent="0">
              <a:buNone/>
            </a:pPr>
            <a:r>
              <a:rPr lang="pl-PL" sz="1600" dirty="0" smtClean="0"/>
              <a:t>Diatermie chirurgiczne najczęściej oferują oba tryby pracy . Ważną funkcją jest możliwość ewakuacji szkodliwego dymu powstającego podczas pracy diatermii ( cięcia czy koagulacji tkanek ) . Poza podstawowymi trybami pracy wykorzystuje się równ</a:t>
            </a:r>
            <a:r>
              <a:rPr lang="pl-PL" sz="1600" dirty="0" smtClean="0"/>
              <a:t>ież cięcie tkanek w osłonie argonowej , połączenie trybów elektrochirurgicznych z ultradźwiękami </a:t>
            </a:r>
            <a:endParaRPr lang="pl-PL" sz="1600" dirty="0"/>
          </a:p>
          <a:p>
            <a:pPr marL="0" indent="0">
              <a:buNone/>
            </a:pPr>
            <a:endParaRPr lang="pl-PL" dirty="0"/>
          </a:p>
        </p:txBody>
      </p:sp>
      <p:pic>
        <p:nvPicPr>
          <p:cNvPr id="4" name="Obraz 3"/>
          <p:cNvPicPr>
            <a:picLocks noChangeAspect="1"/>
          </p:cNvPicPr>
          <p:nvPr/>
        </p:nvPicPr>
        <p:blipFill>
          <a:blip r:embed="rId2"/>
          <a:stretch>
            <a:fillRect/>
          </a:stretch>
        </p:blipFill>
        <p:spPr>
          <a:xfrm>
            <a:off x="1239516" y="3177834"/>
            <a:ext cx="2455846" cy="1890471"/>
          </a:xfrm>
          <a:prstGeom prst="rect">
            <a:avLst/>
          </a:prstGeom>
        </p:spPr>
      </p:pic>
      <p:pic>
        <p:nvPicPr>
          <p:cNvPr id="5" name="Obraz 4"/>
          <p:cNvPicPr>
            <a:picLocks noChangeAspect="1"/>
          </p:cNvPicPr>
          <p:nvPr/>
        </p:nvPicPr>
        <p:blipFill>
          <a:blip r:embed="rId3"/>
          <a:stretch>
            <a:fillRect/>
          </a:stretch>
        </p:blipFill>
        <p:spPr>
          <a:xfrm>
            <a:off x="5022691" y="3084754"/>
            <a:ext cx="1497583" cy="1833080"/>
          </a:xfrm>
          <a:prstGeom prst="rect">
            <a:avLst/>
          </a:prstGeom>
        </p:spPr>
      </p:pic>
    </p:spTree>
    <p:extLst>
      <p:ext uri="{BB962C8B-B14F-4D97-AF65-F5344CB8AC3E}">
        <p14:creationId xmlns:p14="http://schemas.microsoft.com/office/powerpoint/2010/main" val="379383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47500" lnSpcReduction="20000"/>
          </a:bodyPr>
          <a:lstStyle/>
          <a:p>
            <a:endParaRPr lang="pl-PL" dirty="0" smtClean="0"/>
          </a:p>
          <a:p>
            <a:r>
              <a:rPr lang="pl-PL" b="1" dirty="0" smtClean="0"/>
              <a:t>Generatory elektrochirurgiczne </a:t>
            </a:r>
            <a:r>
              <a:rPr lang="pl-PL" dirty="0" smtClean="0"/>
              <a:t>- </a:t>
            </a:r>
            <a:r>
              <a:rPr lang="pl-PL" b="1" dirty="0" smtClean="0"/>
              <a:t> </a:t>
            </a:r>
            <a:r>
              <a:rPr lang="pl-PL" b="1" dirty="0"/>
              <a:t>b</a:t>
            </a:r>
            <a:r>
              <a:rPr lang="pl-PL" b="1" dirty="0" smtClean="0"/>
              <a:t>ezpieczeństwo stosowania </a:t>
            </a:r>
            <a:endParaRPr lang="pl-PL" b="1" dirty="0"/>
          </a:p>
          <a:p>
            <a:r>
              <a:rPr lang="pl-PL" dirty="0"/>
              <a:t> Należy zwrócić uwagę na dobre odizolowanie elektryczne pacjenta leżącego na stole operacyjnym np. poprzez umieszczenie go na izolowanym materacu. Przestrzeń między stołem a pacjentem powinna być sucha. Pacjent nie powinien stykać się z żadnym metalowym przedmiotem.</a:t>
            </a:r>
            <a:br>
              <a:rPr lang="pl-PL" dirty="0"/>
            </a:br>
            <a:r>
              <a:rPr lang="pl-PL" dirty="0"/>
              <a:t> </a:t>
            </a:r>
          </a:p>
          <a:p>
            <a:r>
              <a:rPr lang="pl-PL" dirty="0"/>
              <a:t>Elektroda </a:t>
            </a:r>
            <a:r>
              <a:rPr lang="pl-PL" dirty="0" smtClean="0"/>
              <a:t>neutralna ( w trybie </a:t>
            </a:r>
            <a:r>
              <a:rPr lang="pl-PL" dirty="0" err="1" smtClean="0"/>
              <a:t>monopolarnym</a:t>
            </a:r>
            <a:r>
              <a:rPr lang="pl-PL" dirty="0" smtClean="0"/>
              <a:t> )</a:t>
            </a:r>
            <a:r>
              <a:rPr lang="pl-PL" dirty="0"/>
              <a:t> powinna znajdować się możliwie najbliżej pola zabiegowego, by droga przepływu prądu przez ciało pacjenta  byłą najkrótsza. Musi mieć ona dobry kontakt z ciałem pacjenta i mieć odpowiednio dużą powierzchnię styku.</a:t>
            </a:r>
            <a:br>
              <a:rPr lang="pl-PL" dirty="0"/>
            </a:br>
            <a:r>
              <a:rPr lang="pl-PL" dirty="0"/>
              <a:t> </a:t>
            </a:r>
          </a:p>
          <a:p>
            <a:r>
              <a:rPr lang="pl-PL" dirty="0"/>
              <a:t>Elektryczny kontakt pacjenta z uziemieniem może powodować</a:t>
            </a:r>
            <a:r>
              <a:rPr lang="pl-PL" b="1" dirty="0"/>
              <a:t> oparzenia</a:t>
            </a:r>
            <a:r>
              <a:rPr lang="pl-PL" dirty="0"/>
              <a:t>. Należy więc uważać na zbyt małą powierzchnię styku pacjenta na przykład ze stołem operacyjnym.</a:t>
            </a:r>
            <a:br>
              <a:rPr lang="pl-PL" dirty="0"/>
            </a:br>
            <a:r>
              <a:rPr lang="pl-PL" dirty="0"/>
              <a:t> </a:t>
            </a:r>
          </a:p>
          <a:p>
            <a:r>
              <a:rPr lang="pl-PL" dirty="0"/>
              <a:t>Iskry wytwarzane podczas zabiegu elektrochirurgicznego mogą powodować zapłon w kontakcie z niektórymi substancjami łatwopalnymi, np.  niektórymi środkami dezynfekującymi, czy nawet gazami. Dlatego należy pamiętać o unikaniu takich substancji w pobliżu pola operacyjnego (np. preparatów dezynfekujących na bazie alkoholu) oraz usuwaniu tworzących się gazów podczas spalania</a:t>
            </a:r>
            <a:r>
              <a:rPr lang="pl-PL" dirty="0" smtClean="0"/>
              <a:t>,. </a:t>
            </a:r>
            <a:r>
              <a:rPr lang="pl-PL" b="1" dirty="0"/>
              <a:t>Diatermie chirurgiczne są bowiem najczęstszą przyczyną pożaru lub wybuchu na sali operacyjnej.</a:t>
            </a:r>
            <a:br>
              <a:rPr lang="pl-PL" b="1" dirty="0"/>
            </a:br>
            <a:r>
              <a:rPr lang="pl-PL" b="1" dirty="0"/>
              <a:t> </a:t>
            </a:r>
            <a:r>
              <a:rPr lang="pl-PL" dirty="0"/>
              <a:t/>
            </a:r>
            <a:br>
              <a:rPr lang="pl-PL" dirty="0"/>
            </a:br>
            <a:r>
              <a:rPr lang="pl-PL" dirty="0"/>
              <a:t> </a:t>
            </a:r>
          </a:p>
          <a:p>
            <a:r>
              <a:rPr lang="pl-PL" dirty="0"/>
              <a:t>Diatermie chirurgiczne, wytwarzając prądy elektrochirurgiczne mogą zakłócać pracę niektórych urządzeń podłączonych do pacjenta, np. urządzeń monitorujących stan pacjenta. Należy więc pamiętać o odpowiednim umieszczeniu elektrody neutralnej i ułożenie przewodów elektrochirurgicznych jak najdalej od innych przewodów.</a:t>
            </a:r>
            <a:br>
              <a:rPr lang="pl-PL" dirty="0"/>
            </a:br>
            <a:r>
              <a:rPr lang="pl-PL" dirty="0"/>
              <a:t> </a:t>
            </a:r>
          </a:p>
          <a:p>
            <a:r>
              <a:rPr lang="pl-PL" dirty="0"/>
              <a:t>Dla </a:t>
            </a:r>
            <a:r>
              <a:rPr lang="pl-PL" b="1" dirty="0"/>
              <a:t>pacjentów z wszczepionym rozrusznikiem serca oraz kobiet w ciąży </a:t>
            </a:r>
            <a:r>
              <a:rPr lang="pl-PL" dirty="0"/>
              <a:t>dla większego bezpieczeństwa zalecana jest technika </a:t>
            </a:r>
            <a:r>
              <a:rPr lang="pl-PL" dirty="0" smtClean="0"/>
              <a:t>dwubiegunowa</a:t>
            </a:r>
            <a:r>
              <a:rPr lang="pl-PL" dirty="0"/>
              <a:t> </a:t>
            </a:r>
            <a:r>
              <a:rPr lang="pl-PL" dirty="0" smtClean="0"/>
              <a:t>( tryb bipolarny)</a:t>
            </a:r>
            <a:endParaRPr lang="pl-PL" dirty="0"/>
          </a:p>
          <a:p>
            <a:pPr marL="0" indent="0">
              <a:buNone/>
            </a:pPr>
            <a:endParaRPr lang="pl-PL" dirty="0"/>
          </a:p>
        </p:txBody>
      </p:sp>
    </p:spTree>
    <p:extLst>
      <p:ext uri="{BB962C8B-B14F-4D97-AF65-F5344CB8AC3E}">
        <p14:creationId xmlns:p14="http://schemas.microsoft.com/office/powerpoint/2010/main" val="1314292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Aparatura endoskopowa </a:t>
            </a:r>
          </a:p>
          <a:p>
            <a:r>
              <a:rPr lang="pl-PL" dirty="0" smtClean="0"/>
              <a:t>Coraz więcej zabiegów operacyjnych wykonywanych metodą chirurgii otwartej realizowana jest metodami endoskopowymi. Technologie wykorzystywane w chirurgii endoskopowej są podobne do endoskopii diagnostycznej. Głównym elementem endoskopowego zestawu chirurgicznego jest tor wizyjny ( procesor wizyjny , źródło światła ) oraz endoskopy pozwalające wgląd w pole operacyjne ( najczęściej </a:t>
            </a:r>
            <a:r>
              <a:rPr lang="pl-PL" dirty="0" err="1" smtClean="0"/>
              <a:t>sa</a:t>
            </a:r>
            <a:r>
              <a:rPr lang="pl-PL" dirty="0" smtClean="0"/>
              <a:t> to endoskopy sztywne – optyki ). Zależnie od dziedziny chirurgii , zestawy do chirurgii endoskopowej wyposażone są w różne dodatkowe elementy .</a:t>
            </a:r>
            <a:endParaRPr lang="pl-PL" dirty="0"/>
          </a:p>
        </p:txBody>
      </p:sp>
    </p:spTree>
    <p:extLst>
      <p:ext uri="{BB962C8B-B14F-4D97-AF65-F5344CB8AC3E}">
        <p14:creationId xmlns:p14="http://schemas.microsoft.com/office/powerpoint/2010/main" val="229746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a:xfrm>
            <a:off x="734028" y="1690688"/>
            <a:ext cx="10515600" cy="4351338"/>
          </a:xfrm>
        </p:spPr>
        <p:txBody>
          <a:bodyPr/>
          <a:lstStyle/>
          <a:p>
            <a:r>
              <a:rPr lang="pl-PL" dirty="0" smtClean="0"/>
              <a:t>W chirurgii jamy brzusznej zawsze wykorzystywany jest </a:t>
            </a:r>
            <a:r>
              <a:rPr lang="pl-PL" b="1" dirty="0" err="1" smtClean="0"/>
              <a:t>insuflator</a:t>
            </a:r>
            <a:r>
              <a:rPr lang="pl-PL" b="1" dirty="0" smtClean="0"/>
              <a:t>, </a:t>
            </a:r>
            <a:r>
              <a:rPr lang="pl-PL" dirty="0"/>
              <a:t>u</a:t>
            </a:r>
            <a:r>
              <a:rPr lang="pl-PL" dirty="0" smtClean="0"/>
              <a:t>rządzenie </a:t>
            </a:r>
            <a:r>
              <a:rPr lang="pl-PL" dirty="0"/>
              <a:t>służące do wytworzenia i utrzymania odmy otrzewnej. </a:t>
            </a:r>
            <a:r>
              <a:rPr lang="pl-PL" dirty="0" err="1"/>
              <a:t>Insuflator</a:t>
            </a:r>
            <a:r>
              <a:rPr lang="pl-PL" dirty="0"/>
              <a:t> poprzez regulację przepływu oraz utrzymanie stałego ciśnienia medycznego </a:t>
            </a:r>
            <a:r>
              <a:rPr lang="pl-PL" b="1" dirty="0"/>
              <a:t>dwutlenku węgla </a:t>
            </a:r>
            <a:r>
              <a:rPr lang="pl-PL" dirty="0"/>
              <a:t>w jamie otrzewnej umożliwia uniesienia powłok brzusznych w celu wytworzenia przestrzeni potrzebnej do wykonania operacji drogą </a:t>
            </a:r>
            <a:r>
              <a:rPr lang="pl-PL" dirty="0" smtClean="0"/>
              <a:t>laparoskopową</a:t>
            </a:r>
          </a:p>
          <a:p>
            <a:r>
              <a:rPr lang="pl-PL" dirty="0" smtClean="0"/>
              <a:t>Najbardziej zaawansowanym technologicznie rodzajem chirurgii endoskopowej jest </a:t>
            </a:r>
            <a:r>
              <a:rPr lang="pl-PL" b="1" dirty="0" smtClean="0"/>
              <a:t>chirurgia </a:t>
            </a:r>
            <a:r>
              <a:rPr lang="pl-PL" b="1" dirty="0" err="1" smtClean="0"/>
              <a:t>robotyczna</a:t>
            </a:r>
            <a:endParaRPr lang="pl-PL" b="1" dirty="0"/>
          </a:p>
        </p:txBody>
      </p:sp>
    </p:spTree>
    <p:extLst>
      <p:ext uri="{BB962C8B-B14F-4D97-AF65-F5344CB8AC3E}">
        <p14:creationId xmlns:p14="http://schemas.microsoft.com/office/powerpoint/2010/main" val="1756517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Biorąc pod uwagę organizację funkcjonowania bloku operacyjnego w szpitalu stosowane są dwa rozwiązania:</a:t>
            </a:r>
          </a:p>
          <a:p>
            <a:pPr marL="0" indent="0">
              <a:buNone/>
            </a:pPr>
            <a:endParaRPr lang="pl-PL" dirty="0" smtClean="0"/>
          </a:p>
          <a:p>
            <a:r>
              <a:rPr lang="pl-PL" dirty="0" smtClean="0"/>
              <a:t>Centralny blok operacyjny obsługujący wszystkie  oddziały zabiegowe szpitala ( </a:t>
            </a:r>
            <a:r>
              <a:rPr lang="pl-PL" sz="1600" dirty="0" smtClean="0"/>
              <a:t>przykładem jest Kliniczny </a:t>
            </a:r>
            <a:r>
              <a:rPr lang="pl-PL" sz="1600" dirty="0"/>
              <a:t>S</a:t>
            </a:r>
            <a:r>
              <a:rPr lang="pl-PL" sz="1600" dirty="0" smtClean="0"/>
              <a:t>zpital </a:t>
            </a:r>
            <a:r>
              <a:rPr lang="pl-PL" sz="1600" dirty="0" err="1" smtClean="0"/>
              <a:t>Wojewodzki</a:t>
            </a:r>
            <a:r>
              <a:rPr lang="pl-PL" sz="1600" dirty="0" smtClean="0"/>
              <a:t> nr 2 w Rzeszowie </a:t>
            </a:r>
            <a:r>
              <a:rPr lang="pl-PL" dirty="0" smtClean="0"/>
              <a:t>)</a:t>
            </a:r>
          </a:p>
          <a:p>
            <a:r>
              <a:rPr lang="pl-PL" dirty="0" smtClean="0"/>
              <a:t>Oddzielne bloki – sale operacyjne , przypisane do konkretnych oddziałów ( </a:t>
            </a:r>
            <a:r>
              <a:rPr lang="pl-PL" sz="1600" dirty="0" smtClean="0"/>
              <a:t>przykładem jest Kliniczny Szpital Wojewódzki nr 1 w Rzeszowie</a:t>
            </a:r>
            <a:r>
              <a:rPr lang="pl-PL" dirty="0" smtClean="0"/>
              <a:t> )</a:t>
            </a:r>
            <a:endParaRPr lang="pl-PL" dirty="0"/>
          </a:p>
        </p:txBody>
      </p:sp>
    </p:spTree>
    <p:extLst>
      <p:ext uri="{BB962C8B-B14F-4D97-AF65-F5344CB8AC3E}">
        <p14:creationId xmlns:p14="http://schemas.microsoft.com/office/powerpoint/2010/main" val="756482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Narzędzia chirurgiczne</a:t>
            </a:r>
            <a:endParaRPr lang="pl-PL" dirty="0"/>
          </a:p>
        </p:txBody>
      </p:sp>
      <p:pic>
        <p:nvPicPr>
          <p:cNvPr id="4" name="Obraz 3"/>
          <p:cNvPicPr>
            <a:picLocks noChangeAspect="1"/>
          </p:cNvPicPr>
          <p:nvPr/>
        </p:nvPicPr>
        <p:blipFill>
          <a:blip r:embed="rId2"/>
          <a:stretch>
            <a:fillRect/>
          </a:stretch>
        </p:blipFill>
        <p:spPr>
          <a:xfrm>
            <a:off x="318063" y="2610312"/>
            <a:ext cx="4543304" cy="3701588"/>
          </a:xfrm>
          <a:prstGeom prst="rect">
            <a:avLst/>
          </a:prstGeom>
        </p:spPr>
      </p:pic>
      <p:pic>
        <p:nvPicPr>
          <p:cNvPr id="5" name="Obraz 4"/>
          <p:cNvPicPr>
            <a:picLocks noChangeAspect="1"/>
          </p:cNvPicPr>
          <p:nvPr/>
        </p:nvPicPr>
        <p:blipFill>
          <a:blip r:embed="rId3"/>
          <a:stretch>
            <a:fillRect/>
          </a:stretch>
        </p:blipFill>
        <p:spPr>
          <a:xfrm>
            <a:off x="6840758" y="1950153"/>
            <a:ext cx="2533650" cy="1800225"/>
          </a:xfrm>
          <a:prstGeom prst="rect">
            <a:avLst/>
          </a:prstGeom>
        </p:spPr>
      </p:pic>
      <p:pic>
        <p:nvPicPr>
          <p:cNvPr id="6" name="Obraz 5"/>
          <p:cNvPicPr>
            <a:picLocks noChangeAspect="1"/>
          </p:cNvPicPr>
          <p:nvPr/>
        </p:nvPicPr>
        <p:blipFill>
          <a:blip r:embed="rId4"/>
          <a:stretch>
            <a:fillRect/>
          </a:stretch>
        </p:blipFill>
        <p:spPr>
          <a:xfrm>
            <a:off x="6907433" y="4396582"/>
            <a:ext cx="2466975" cy="1847850"/>
          </a:xfrm>
          <a:prstGeom prst="rect">
            <a:avLst/>
          </a:prstGeom>
        </p:spPr>
      </p:pic>
    </p:spTree>
    <p:extLst>
      <p:ext uri="{BB962C8B-B14F-4D97-AF65-F5344CB8AC3E}">
        <p14:creationId xmlns:p14="http://schemas.microsoft.com/office/powerpoint/2010/main" val="3103278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92500" lnSpcReduction="20000"/>
          </a:bodyPr>
          <a:lstStyle/>
          <a:p>
            <a:r>
              <a:rPr lang="pl-PL" dirty="0" smtClean="0"/>
              <a:t>Narzędzia chirurgiczne.</a:t>
            </a:r>
          </a:p>
          <a:p>
            <a:r>
              <a:rPr lang="pl-PL" dirty="0" smtClean="0"/>
              <a:t>Wykorzystywane przy zabiegach jako wyposażenie  zestawów narzędziowych ukompletowanych do konkretnego rodzaju zabiegu . Coraz więcej wykorzystuje się narzędzi jednorazowych.</a:t>
            </a:r>
          </a:p>
          <a:p>
            <a:r>
              <a:rPr lang="pl-PL" dirty="0" smtClean="0"/>
              <a:t>Narzędzia wielorazowego użytku po użyciu podlegają dekontaminacji – w procesie mycia i sterylizacji usuwane są wszelkie zanieczyszczenia , narzędzia .</a:t>
            </a:r>
            <a:r>
              <a:rPr lang="pl-PL" dirty="0"/>
              <a:t> Kompletna procedura dekontaminacji narzędzi obejmuje zasadniczo </a:t>
            </a:r>
            <a:r>
              <a:rPr lang="pl-PL" b="1" dirty="0"/>
              <a:t>mycie i dezynfekcję, pakowanie, sterylizację, dokumentację i zwolnienie narzędzi</a:t>
            </a:r>
            <a:r>
              <a:rPr lang="pl-PL" dirty="0"/>
              <a:t>. Zgodnie z prawem należy przeprowadzać cały proces dekontaminacji narzędzi z odpowiednimi walidowanymi procesami przez osoby wykwalifikowane tak, aby sukces tych procesów był zapewniony w sposób powtarzalny, aby nie było zagrożone bezpieczeństwo i zdrowie pacjentów, użytkowników i osób trzecich.</a:t>
            </a:r>
            <a:endParaRPr lang="pl-PL" dirty="0"/>
          </a:p>
        </p:txBody>
      </p:sp>
    </p:spTree>
    <p:extLst>
      <p:ext uri="{BB962C8B-B14F-4D97-AF65-F5344CB8AC3E}">
        <p14:creationId xmlns:p14="http://schemas.microsoft.com/office/powerpoint/2010/main" val="358169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extLst>
      <p:ext uri="{BB962C8B-B14F-4D97-AF65-F5344CB8AC3E}">
        <p14:creationId xmlns:p14="http://schemas.microsoft.com/office/powerpoint/2010/main" val="304609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Niezależnie od organizacji  </a:t>
            </a:r>
            <a:r>
              <a:rPr lang="pl-PL" dirty="0"/>
              <a:t>bloku </a:t>
            </a:r>
            <a:r>
              <a:rPr lang="pl-PL" dirty="0" smtClean="0"/>
              <a:t>operacyjnego , lokalizacja </a:t>
            </a:r>
            <a:r>
              <a:rPr lang="pl-PL" dirty="0"/>
              <a:t>bloku powinna </a:t>
            </a:r>
            <a:r>
              <a:rPr lang="pl-PL" dirty="0" smtClean="0"/>
              <a:t>zapewniać łatwy dostęp do :</a:t>
            </a:r>
          </a:p>
          <a:p>
            <a:pPr marL="0" indent="0">
              <a:buNone/>
            </a:pPr>
            <a:endParaRPr lang="pl-PL" dirty="0" smtClean="0"/>
          </a:p>
          <a:p>
            <a:pPr>
              <a:buFont typeface="Wingdings" panose="05000000000000000000" pitchFamily="2" charset="2"/>
              <a:buChar char="Ø"/>
            </a:pPr>
            <a:r>
              <a:rPr lang="pl-PL" dirty="0" smtClean="0"/>
              <a:t> oddziałów szpitalnych</a:t>
            </a:r>
          </a:p>
          <a:p>
            <a:pPr>
              <a:buFont typeface="Wingdings" panose="05000000000000000000" pitchFamily="2" charset="2"/>
              <a:buChar char="Ø"/>
            </a:pPr>
            <a:r>
              <a:rPr lang="pl-PL" dirty="0"/>
              <a:t>z</a:t>
            </a:r>
            <a:r>
              <a:rPr lang="pl-PL" dirty="0" smtClean="0"/>
              <a:t>aplecza  diagnostycznego ( zakład radiologii , zakład patomorfologii)</a:t>
            </a:r>
          </a:p>
          <a:p>
            <a:pPr>
              <a:buFont typeface="Wingdings" panose="05000000000000000000" pitchFamily="2" charset="2"/>
              <a:buChar char="Ø"/>
            </a:pPr>
            <a:r>
              <a:rPr lang="pl-PL" dirty="0" smtClean="0"/>
              <a:t> oddziału intensywnej opieki medycznej ( OIOM-u ) </a:t>
            </a:r>
          </a:p>
          <a:p>
            <a:pPr>
              <a:buFont typeface="Wingdings" panose="05000000000000000000" pitchFamily="2" charset="2"/>
              <a:buChar char="Ø"/>
            </a:pPr>
            <a:r>
              <a:rPr lang="pl-PL" dirty="0"/>
              <a:t>c</a:t>
            </a:r>
            <a:r>
              <a:rPr lang="pl-PL" dirty="0" smtClean="0"/>
              <a:t>iągów komunikacyjnych szpitala ( windy ) </a:t>
            </a:r>
            <a:endParaRPr lang="pl-PL" dirty="0"/>
          </a:p>
          <a:p>
            <a:pPr>
              <a:buFont typeface="Wingdings" panose="05000000000000000000" pitchFamily="2" charset="2"/>
              <a:buChar char="Ø"/>
            </a:pPr>
            <a:r>
              <a:rPr lang="pl-PL" dirty="0" smtClean="0"/>
              <a:t>centralnej </a:t>
            </a:r>
            <a:r>
              <a:rPr lang="pl-PL" dirty="0" err="1" smtClean="0"/>
              <a:t>sterylizatorni</a:t>
            </a:r>
            <a:r>
              <a:rPr lang="pl-PL" dirty="0" smtClean="0"/>
              <a:t> </a:t>
            </a:r>
            <a:endParaRPr lang="pl-PL" dirty="0"/>
          </a:p>
        </p:txBody>
      </p:sp>
    </p:spTree>
    <p:extLst>
      <p:ext uri="{BB962C8B-B14F-4D97-AF65-F5344CB8AC3E}">
        <p14:creationId xmlns:p14="http://schemas.microsoft.com/office/powerpoint/2010/main" val="378885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85000" lnSpcReduction="20000"/>
          </a:bodyPr>
          <a:lstStyle/>
          <a:p>
            <a:r>
              <a:rPr lang="pl-PL" dirty="0" smtClean="0"/>
              <a:t>Zalety centralnego bloku operacyjnego :</a:t>
            </a:r>
          </a:p>
          <a:p>
            <a:pPr>
              <a:buFont typeface="Wingdings" panose="05000000000000000000" pitchFamily="2" charset="2"/>
              <a:buChar char="Ø"/>
            </a:pPr>
            <a:r>
              <a:rPr lang="pl-PL" dirty="0"/>
              <a:t>centralizację elementów infrastruktury wentylacyjno-klimatyzacyjnej, </a:t>
            </a:r>
            <a:r>
              <a:rPr lang="pl-PL" dirty="0" smtClean="0"/>
              <a:t>instalacji gazów medycznych, </a:t>
            </a:r>
            <a:r>
              <a:rPr lang="pl-PL" dirty="0"/>
              <a:t>przyłączy </a:t>
            </a:r>
            <a:r>
              <a:rPr lang="pl-PL" dirty="0" smtClean="0"/>
              <a:t>elektrycznych</a:t>
            </a:r>
          </a:p>
          <a:p>
            <a:pPr>
              <a:buFont typeface="Wingdings" panose="05000000000000000000" pitchFamily="2" charset="2"/>
              <a:buChar char="Ø"/>
            </a:pPr>
            <a:r>
              <a:rPr lang="pl-PL" dirty="0" smtClean="0"/>
              <a:t>ułatwia </a:t>
            </a:r>
            <a:r>
              <a:rPr lang="pl-PL" dirty="0"/>
              <a:t>organizację traktów „czystych” i „brudnych” oraz połączenie z centralną </a:t>
            </a:r>
            <a:r>
              <a:rPr lang="pl-PL" dirty="0" err="1"/>
              <a:t>sterylizatornią</a:t>
            </a:r>
            <a:r>
              <a:rPr lang="pl-PL" dirty="0"/>
              <a:t>. W przypadku osobnych bloków operacyjnych w oddziałach należy za każdym razem liczyć się z organizacją dodatkowych pomieszczeń funkcyjnych, które z zbiorczych blokach są wspólne dla wszystkich </a:t>
            </a:r>
            <a:r>
              <a:rPr lang="pl-PL" dirty="0" err="1" smtClean="0"/>
              <a:t>sal</a:t>
            </a:r>
            <a:endParaRPr lang="pl-PL" dirty="0" smtClean="0"/>
          </a:p>
          <a:p>
            <a:pPr>
              <a:buFont typeface="Wingdings" panose="05000000000000000000" pitchFamily="2" charset="2"/>
              <a:buChar char="Ø"/>
            </a:pPr>
            <a:r>
              <a:rPr lang="pl-PL" dirty="0" smtClean="0"/>
              <a:t>Możliwość redukcji kosztów  </a:t>
            </a:r>
            <a:r>
              <a:rPr lang="pl-PL" dirty="0"/>
              <a:t>wyposażenia i sprzętu </a:t>
            </a:r>
            <a:endParaRPr lang="pl-PL" dirty="0" smtClean="0"/>
          </a:p>
          <a:p>
            <a:pPr>
              <a:buFont typeface="Wingdings" panose="05000000000000000000" pitchFamily="2" charset="2"/>
              <a:buChar char="Ø"/>
            </a:pPr>
            <a:r>
              <a:rPr lang="pl-PL" dirty="0" smtClean="0"/>
              <a:t>Niższe koszty osobowe ( mniej personelu )</a:t>
            </a:r>
          </a:p>
          <a:p>
            <a:pPr>
              <a:buFont typeface="Wingdings" panose="05000000000000000000" pitchFamily="2" charset="2"/>
              <a:buChar char="Ø"/>
            </a:pPr>
            <a:r>
              <a:rPr lang="pl-PL" dirty="0" smtClean="0"/>
              <a:t>Efektywniejsze wykorzystanie potencjału bloku operacyjnego </a:t>
            </a:r>
          </a:p>
          <a:p>
            <a:pPr>
              <a:buFont typeface="Wingdings" panose="05000000000000000000" pitchFamily="2" charset="2"/>
              <a:buChar char="Ø"/>
            </a:pPr>
            <a:r>
              <a:rPr lang="pl-PL" dirty="0" smtClean="0"/>
              <a:t>znacznie </a:t>
            </a:r>
            <a:r>
              <a:rPr lang="pl-PL" dirty="0"/>
              <a:t>ułatwia wdrożenie nowoczesnych technologii </a:t>
            </a:r>
            <a:r>
              <a:rPr lang="pl-PL" dirty="0" smtClean="0"/>
              <a:t>medycznych dla całego zaplecza zabiegowego szpitala, zwłaszcza  </a:t>
            </a:r>
            <a:r>
              <a:rPr lang="pl-PL" dirty="0"/>
              <a:t>zintegrowanych systemów zarządzania salami zabiegowymi.</a:t>
            </a:r>
          </a:p>
        </p:txBody>
      </p:sp>
    </p:spTree>
    <p:extLst>
      <p:ext uri="{BB962C8B-B14F-4D97-AF65-F5344CB8AC3E}">
        <p14:creationId xmlns:p14="http://schemas.microsoft.com/office/powerpoint/2010/main" val="286472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fontScale="77500" lnSpcReduction="20000"/>
          </a:bodyPr>
          <a:lstStyle/>
          <a:p>
            <a:r>
              <a:rPr lang="pl-PL" b="1" dirty="0" smtClean="0"/>
              <a:t>Najważniejsze zasady organizacji </a:t>
            </a:r>
            <a:r>
              <a:rPr lang="pl-PL" b="1" dirty="0"/>
              <a:t>bloku </a:t>
            </a:r>
            <a:r>
              <a:rPr lang="pl-PL" b="1" dirty="0" smtClean="0"/>
              <a:t>operacyjnego </a:t>
            </a:r>
            <a:r>
              <a:rPr lang="pl-PL" dirty="0" smtClean="0"/>
              <a:t>: </a:t>
            </a:r>
          </a:p>
          <a:p>
            <a:pPr>
              <a:buFont typeface="Wingdings" panose="05000000000000000000" pitchFamily="2" charset="2"/>
              <a:buChar char="Ø"/>
            </a:pPr>
            <a:r>
              <a:rPr lang="pl-PL" dirty="0" smtClean="0"/>
              <a:t>podzielenie </a:t>
            </a:r>
            <a:r>
              <a:rPr lang="pl-PL" dirty="0"/>
              <a:t>na część „czystą” i „</a:t>
            </a:r>
            <a:r>
              <a:rPr lang="pl-PL" dirty="0" smtClean="0"/>
              <a:t>brudną” </a:t>
            </a:r>
          </a:p>
          <a:p>
            <a:pPr>
              <a:buFont typeface="Wingdings" panose="05000000000000000000" pitchFamily="2" charset="2"/>
              <a:buChar char="Ø"/>
            </a:pPr>
            <a:r>
              <a:rPr lang="pl-PL" dirty="0"/>
              <a:t>Część „czystą” bloku operacyjnego stanowią: sale operacyjne, pomieszczenia przygotowawcze osobno dla lekarzy i dla pacjentów oraz pooperacyjne sale </a:t>
            </a:r>
            <a:r>
              <a:rPr lang="pl-PL" dirty="0" smtClean="0"/>
              <a:t>wybudzeniowe</a:t>
            </a:r>
          </a:p>
          <a:p>
            <a:pPr>
              <a:buFont typeface="Wingdings" panose="05000000000000000000" pitchFamily="2" charset="2"/>
              <a:buChar char="Ø"/>
            </a:pPr>
            <a:r>
              <a:rPr lang="pl-PL" dirty="0"/>
              <a:t>W części „brudnej” </a:t>
            </a:r>
            <a:r>
              <a:rPr lang="pl-PL" dirty="0" smtClean="0"/>
              <a:t>znajdują się  </a:t>
            </a:r>
            <a:r>
              <a:rPr lang="pl-PL" dirty="0"/>
              <a:t>pomieszczenia do czyszczenia </a:t>
            </a:r>
            <a:r>
              <a:rPr lang="pl-PL" dirty="0" smtClean="0"/>
              <a:t>stołów </a:t>
            </a:r>
            <a:r>
              <a:rPr lang="pl-PL" dirty="0"/>
              <a:t>operacyjnych i medycznych mebli pomocniczych, odbywa się tam także wstępne mycie narzędzi i odzieży operacyjnej.</a:t>
            </a:r>
            <a:endParaRPr lang="pl-PL" dirty="0" smtClean="0"/>
          </a:p>
          <a:p>
            <a:pPr>
              <a:buFont typeface="Wingdings" panose="05000000000000000000" pitchFamily="2" charset="2"/>
              <a:buChar char="Ø"/>
            </a:pPr>
            <a:r>
              <a:rPr lang="pl-PL" dirty="0" smtClean="0"/>
              <a:t>Ciągi komunikacyjne „czyste” i „brudne” nie mogą się przecinać ( krzyżować )</a:t>
            </a:r>
          </a:p>
          <a:p>
            <a:pPr>
              <a:buFont typeface="Wingdings" panose="05000000000000000000" pitchFamily="2" charset="2"/>
              <a:buChar char="Ø"/>
            </a:pPr>
            <a:r>
              <a:rPr lang="pl-PL" dirty="0"/>
              <a:t>Z części „czystej” do „brudnej” muszą prowadzić jednokierunkowe śluzy</a:t>
            </a:r>
            <a:endParaRPr lang="pl-PL" dirty="0" smtClean="0"/>
          </a:p>
          <a:p>
            <a:pPr>
              <a:buFont typeface="Wingdings" panose="05000000000000000000" pitchFamily="2" charset="2"/>
              <a:buChar char="Ø"/>
            </a:pPr>
            <a:r>
              <a:rPr lang="pl-PL" dirty="0" smtClean="0"/>
              <a:t>Każda </a:t>
            </a:r>
            <a:r>
              <a:rPr lang="pl-PL" dirty="0"/>
              <a:t>z </a:t>
            </a:r>
            <a:r>
              <a:rPr lang="pl-PL" dirty="0" err="1"/>
              <a:t>sal</a:t>
            </a:r>
            <a:r>
              <a:rPr lang="pl-PL" dirty="0"/>
              <a:t> </a:t>
            </a:r>
            <a:r>
              <a:rPr lang="pl-PL" dirty="0" smtClean="0"/>
              <a:t>operacyjnych </a:t>
            </a:r>
            <a:r>
              <a:rPr lang="pl-PL" dirty="0"/>
              <a:t>musi mieć bezpośrednie połączenie z częścią „brudną” przy zachowaniu ruchu jednokierunkowego. </a:t>
            </a:r>
            <a:endParaRPr lang="pl-PL" dirty="0" smtClean="0"/>
          </a:p>
          <a:p>
            <a:pPr>
              <a:buFont typeface="Wingdings" panose="05000000000000000000" pitchFamily="2" charset="2"/>
              <a:buChar char="Ø"/>
            </a:pPr>
            <a:r>
              <a:rPr lang="pl-PL" dirty="0"/>
              <a:t>. Zaleca się w tym przypadku zaplanowanie osobnych ciągów windowych dla materiałów „czystych” i „brudnych”.</a:t>
            </a:r>
          </a:p>
          <a:p>
            <a:pPr>
              <a:buFont typeface="Wingdings" panose="05000000000000000000" pitchFamily="2" charset="2"/>
              <a:buChar char="Ø"/>
            </a:pPr>
            <a:endParaRPr lang="pl-PL" dirty="0" smtClean="0"/>
          </a:p>
        </p:txBody>
      </p:sp>
    </p:spTree>
    <p:extLst>
      <p:ext uri="{BB962C8B-B14F-4D97-AF65-F5344CB8AC3E}">
        <p14:creationId xmlns:p14="http://schemas.microsoft.com/office/powerpoint/2010/main" val="249791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Główne elementy wyposażenia bloku operacyjnego:</a:t>
            </a:r>
          </a:p>
          <a:p>
            <a:pPr marL="0" indent="0">
              <a:buNone/>
            </a:pPr>
            <a:endParaRPr lang="pl-PL" dirty="0" smtClean="0"/>
          </a:p>
          <a:p>
            <a:pPr>
              <a:buFont typeface="Wingdings" panose="05000000000000000000" pitchFamily="2" charset="2"/>
              <a:buChar char="Ø"/>
            </a:pPr>
            <a:r>
              <a:rPr lang="pl-PL" dirty="0"/>
              <a:t> </a:t>
            </a:r>
            <a:r>
              <a:rPr lang="pl-PL" dirty="0" smtClean="0"/>
              <a:t>stoły operacyjne</a:t>
            </a:r>
          </a:p>
          <a:p>
            <a:pPr>
              <a:buFont typeface="Wingdings" panose="05000000000000000000" pitchFamily="2" charset="2"/>
              <a:buChar char="Ø"/>
            </a:pPr>
            <a:r>
              <a:rPr lang="pl-PL" dirty="0" smtClean="0"/>
              <a:t>Lampy operacyjne</a:t>
            </a:r>
          </a:p>
          <a:p>
            <a:pPr>
              <a:buFont typeface="Wingdings" panose="05000000000000000000" pitchFamily="2" charset="2"/>
              <a:buChar char="Ø"/>
            </a:pPr>
            <a:r>
              <a:rPr lang="pl-PL" dirty="0" smtClean="0"/>
              <a:t>Aparatura anestezjologiczna ( aparaty do znieczuleń )</a:t>
            </a:r>
          </a:p>
          <a:p>
            <a:pPr>
              <a:buFont typeface="Wingdings" panose="05000000000000000000" pitchFamily="2" charset="2"/>
              <a:buChar char="Ø"/>
            </a:pPr>
            <a:r>
              <a:rPr lang="pl-PL" dirty="0" smtClean="0"/>
              <a:t>Generatory elektrochirurgiczne ( diatermie chirurgiczne )</a:t>
            </a:r>
          </a:p>
          <a:p>
            <a:pPr>
              <a:buFont typeface="Wingdings" panose="05000000000000000000" pitchFamily="2" charset="2"/>
              <a:buChar char="Ø"/>
            </a:pPr>
            <a:r>
              <a:rPr lang="pl-PL" dirty="0" smtClean="0"/>
              <a:t>Aparatura endoskopowa ( laparoskopy , artroskopy , inne )</a:t>
            </a:r>
          </a:p>
          <a:p>
            <a:pPr>
              <a:buFont typeface="Wingdings" panose="05000000000000000000" pitchFamily="2" charset="2"/>
              <a:buChar char="Ø"/>
            </a:pPr>
            <a:r>
              <a:rPr lang="pl-PL" dirty="0" smtClean="0"/>
              <a:t>Zestawy narzędziowe</a:t>
            </a:r>
            <a:endParaRPr lang="pl-PL" dirty="0"/>
          </a:p>
        </p:txBody>
      </p:sp>
    </p:spTree>
    <p:extLst>
      <p:ext uri="{BB962C8B-B14F-4D97-AF65-F5344CB8AC3E}">
        <p14:creationId xmlns:p14="http://schemas.microsoft.com/office/powerpoint/2010/main" val="7050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lstStyle/>
          <a:p>
            <a:r>
              <a:rPr lang="pl-PL" dirty="0" smtClean="0"/>
              <a:t>Stoły operacyjne</a:t>
            </a:r>
          </a:p>
          <a:p>
            <a:endParaRPr lang="pl-PL" dirty="0"/>
          </a:p>
        </p:txBody>
      </p:sp>
      <p:pic>
        <p:nvPicPr>
          <p:cNvPr id="4" name="Obraz 3"/>
          <p:cNvPicPr>
            <a:picLocks noChangeAspect="1"/>
          </p:cNvPicPr>
          <p:nvPr/>
        </p:nvPicPr>
        <p:blipFill>
          <a:blip r:embed="rId2"/>
          <a:stretch>
            <a:fillRect/>
          </a:stretch>
        </p:blipFill>
        <p:spPr>
          <a:xfrm>
            <a:off x="499063" y="2187618"/>
            <a:ext cx="5770356" cy="4375228"/>
          </a:xfrm>
          <a:prstGeom prst="rect">
            <a:avLst/>
          </a:prstGeom>
        </p:spPr>
      </p:pic>
      <p:pic>
        <p:nvPicPr>
          <p:cNvPr id="5" name="Obraz 4"/>
          <p:cNvPicPr>
            <a:picLocks noChangeAspect="1"/>
          </p:cNvPicPr>
          <p:nvPr/>
        </p:nvPicPr>
        <p:blipFill>
          <a:blip r:embed="rId3"/>
          <a:stretch>
            <a:fillRect/>
          </a:stretch>
        </p:blipFill>
        <p:spPr>
          <a:xfrm>
            <a:off x="6996132" y="1690688"/>
            <a:ext cx="3630954" cy="3008634"/>
          </a:xfrm>
          <a:prstGeom prst="rect">
            <a:avLst/>
          </a:prstGeom>
        </p:spPr>
      </p:pic>
      <p:pic>
        <p:nvPicPr>
          <p:cNvPr id="6" name="Obraz 5"/>
          <p:cNvPicPr>
            <a:picLocks noChangeAspect="1"/>
          </p:cNvPicPr>
          <p:nvPr/>
        </p:nvPicPr>
        <p:blipFill>
          <a:blip r:embed="rId4"/>
          <a:stretch>
            <a:fillRect/>
          </a:stretch>
        </p:blipFill>
        <p:spPr>
          <a:xfrm>
            <a:off x="7139291" y="4023667"/>
            <a:ext cx="3344636" cy="2346237"/>
          </a:xfrm>
          <a:prstGeom prst="rect">
            <a:avLst/>
          </a:prstGeom>
        </p:spPr>
      </p:pic>
    </p:spTree>
    <p:extLst>
      <p:ext uri="{BB962C8B-B14F-4D97-AF65-F5344CB8AC3E}">
        <p14:creationId xmlns:p14="http://schemas.microsoft.com/office/powerpoint/2010/main" val="55489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p:txBody>
          <a:bodyPr>
            <a:normAutofit/>
          </a:bodyPr>
          <a:lstStyle/>
          <a:p>
            <a:r>
              <a:rPr lang="pl-PL" sz="1800" dirty="0" smtClean="0"/>
              <a:t>dostępnych </a:t>
            </a:r>
            <a:r>
              <a:rPr lang="pl-PL" sz="1800" dirty="0"/>
              <a:t>jest wiele modeli stołów </a:t>
            </a:r>
            <a:r>
              <a:rPr lang="pl-PL" sz="1800" dirty="0" smtClean="0"/>
              <a:t>operacyjnych – konstrukcja , wyposażenie powinno być dopasowane do rodzaju </a:t>
            </a:r>
            <a:r>
              <a:rPr lang="pl-PL" sz="1800" dirty="0"/>
              <a:t>zabiegów, do których jest </a:t>
            </a:r>
            <a:r>
              <a:rPr lang="pl-PL" sz="1800" dirty="0" smtClean="0"/>
              <a:t>przeznaczony</a:t>
            </a:r>
          </a:p>
          <a:p>
            <a:r>
              <a:rPr lang="pl-PL" sz="1800" dirty="0"/>
              <a:t>b</a:t>
            </a:r>
            <a:r>
              <a:rPr lang="pl-PL" sz="1800" dirty="0" smtClean="0"/>
              <a:t>lat stołu operacyjnego składa się z kilku segmentów , najczęściej 5 do 8 , </a:t>
            </a:r>
            <a:r>
              <a:rPr lang="pl-PL" sz="1800" dirty="0"/>
              <a:t>im bardziej rozbudowany stół, tym łatwiej dopasować pozycję pacjenta do specyfiki </a:t>
            </a:r>
            <a:r>
              <a:rPr lang="pl-PL" sz="1800" dirty="0" smtClean="0"/>
              <a:t>zabiegu.  Ważna jest łatwość </a:t>
            </a:r>
            <a:r>
              <a:rPr lang="pl-PL" sz="1800" dirty="0"/>
              <a:t>ich montażu, ustawienia i zablokowania w konkretnej </a:t>
            </a:r>
            <a:r>
              <a:rPr lang="pl-PL" sz="1800" dirty="0" smtClean="0"/>
              <a:t>pozycji.</a:t>
            </a:r>
          </a:p>
          <a:p>
            <a:r>
              <a:rPr lang="pl-PL" sz="1800" dirty="0"/>
              <a:t>w</a:t>
            </a:r>
            <a:r>
              <a:rPr lang="pl-PL" sz="1800" dirty="0" smtClean="0"/>
              <a:t>ażną funkcją </a:t>
            </a:r>
            <a:r>
              <a:rPr lang="pl-PL" sz="1800" dirty="0"/>
              <a:t>– zwłaszcza w ortopedii i chirurgii – jest tzw. przezierność stołu, czyli jego przystosowanie do </a:t>
            </a:r>
            <a:r>
              <a:rPr lang="pl-PL" sz="1800" dirty="0" err="1"/>
              <a:t>środoperacyjnego</a:t>
            </a:r>
            <a:r>
              <a:rPr lang="pl-PL" sz="1800" dirty="0"/>
              <a:t> monitorowania </a:t>
            </a:r>
            <a:r>
              <a:rPr lang="pl-PL" sz="1800" dirty="0" smtClean="0"/>
              <a:t>przebiegu zabiegu przy pomocy aparatu RTG</a:t>
            </a:r>
            <a:r>
              <a:rPr lang="pl-PL" sz="1800" dirty="0"/>
              <a:t> </a:t>
            </a:r>
            <a:endParaRPr lang="pl-PL" sz="1800" dirty="0" smtClean="0"/>
          </a:p>
          <a:p>
            <a:r>
              <a:rPr lang="pl-PL" sz="1700" dirty="0"/>
              <a:t>w</a:t>
            </a:r>
            <a:r>
              <a:rPr lang="pl-PL" sz="1700" dirty="0" smtClean="0"/>
              <a:t>ażnym </a:t>
            </a:r>
            <a:r>
              <a:rPr lang="pl-PL" sz="1700" dirty="0"/>
              <a:t>parametrem jest rodzaj napędu wykorzystywanego do ustawienia pozycji stołu i jego poszczególnych </a:t>
            </a:r>
            <a:r>
              <a:rPr lang="pl-PL" sz="1700" dirty="0" smtClean="0"/>
              <a:t>części . Najczęściej spotykane są stoły  </a:t>
            </a:r>
            <a:r>
              <a:rPr lang="pl-PL" sz="1700" dirty="0"/>
              <a:t>z regulacją elektromechaniczną lub elektrohydrauliczną, wyposażone w sterowniki. Pozwalają one na precyzyjne ustawienie wysokości i przechyłów poszczególnych segmentów za pomocą pilota lub poprzez zdalne sterowanie. </a:t>
            </a:r>
            <a:r>
              <a:rPr lang="pl-PL" sz="1700" dirty="0" smtClean="0"/>
              <a:t>Zakres regulacji obejmuje wysokość stołu, przechyły boczne  </a:t>
            </a:r>
            <a:r>
              <a:rPr lang="pl-PL" sz="1700" dirty="0"/>
              <a:t>i </a:t>
            </a:r>
            <a:r>
              <a:rPr lang="pl-PL" sz="1700" dirty="0" smtClean="0"/>
              <a:t>wzdłużne, </a:t>
            </a:r>
            <a:r>
              <a:rPr lang="pl-PL" sz="1700" dirty="0" err="1" smtClean="0"/>
              <a:t>przechyłyTrendelenburga</a:t>
            </a:r>
            <a:r>
              <a:rPr lang="pl-PL" sz="1700" dirty="0" smtClean="0"/>
              <a:t> </a:t>
            </a:r>
            <a:r>
              <a:rPr lang="pl-PL" sz="1700" dirty="0"/>
              <a:t>i anty-</a:t>
            </a:r>
            <a:r>
              <a:rPr lang="pl-PL" sz="1700" dirty="0" err="1"/>
              <a:t>Trendelenburga</a:t>
            </a:r>
            <a:r>
              <a:rPr lang="pl-PL" sz="1700" dirty="0"/>
              <a:t>, </a:t>
            </a:r>
            <a:r>
              <a:rPr lang="pl-PL" sz="1700" dirty="0" smtClean="0"/>
              <a:t>przesuw </a:t>
            </a:r>
            <a:r>
              <a:rPr lang="pl-PL" sz="1700" dirty="0"/>
              <a:t>wzdłużnego blatu, nachylenia oparcia pleców i </a:t>
            </a:r>
            <a:r>
              <a:rPr lang="pl-PL" sz="1700" dirty="0" smtClean="0"/>
              <a:t>podnóżków.</a:t>
            </a:r>
          </a:p>
          <a:p>
            <a:r>
              <a:rPr lang="pl-PL" sz="1700" dirty="0" smtClean="0"/>
              <a:t>Konstrukcją pozwalającą na najbardziej efektywne wykorzystanie powierzchni bloku operacyjnego są </a:t>
            </a:r>
            <a:r>
              <a:rPr lang="pl-PL" sz="1700" b="1" dirty="0" smtClean="0"/>
              <a:t>stoły operacyjne z wymiennymi blatami </a:t>
            </a:r>
            <a:endParaRPr lang="pl-PL" sz="1700" b="1" dirty="0"/>
          </a:p>
        </p:txBody>
      </p:sp>
    </p:spTree>
    <p:extLst>
      <p:ext uri="{BB962C8B-B14F-4D97-AF65-F5344CB8AC3E}">
        <p14:creationId xmlns:p14="http://schemas.microsoft.com/office/powerpoint/2010/main" val="3470092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t>Blok operacyjny – wyposażenie , organizacja , technologie</a:t>
            </a:r>
            <a:endParaRPr lang="pl-PL" sz="3200" dirty="0"/>
          </a:p>
        </p:txBody>
      </p:sp>
      <p:sp>
        <p:nvSpPr>
          <p:cNvPr id="3" name="Symbol zastępczy zawartości 2"/>
          <p:cNvSpPr>
            <a:spLocks noGrp="1"/>
          </p:cNvSpPr>
          <p:nvPr>
            <p:ph idx="1"/>
          </p:nvPr>
        </p:nvSpPr>
        <p:spPr>
          <a:xfrm>
            <a:off x="115747" y="1825624"/>
            <a:ext cx="11464001" cy="4802639"/>
          </a:xfrm>
        </p:spPr>
        <p:txBody>
          <a:bodyPr/>
          <a:lstStyle/>
          <a:p>
            <a:r>
              <a:rPr lang="pl-PL" b="1" dirty="0" smtClean="0"/>
              <a:t>Stoły </a:t>
            </a:r>
            <a:r>
              <a:rPr lang="pl-PL" b="1" dirty="0"/>
              <a:t>z systemem wymiennych blatów</a:t>
            </a:r>
            <a:r>
              <a:rPr lang="pl-PL" dirty="0"/>
              <a:t> </a:t>
            </a:r>
            <a:r>
              <a:rPr lang="pl-PL" dirty="0" smtClean="0"/>
              <a:t>pozwalają </a:t>
            </a:r>
            <a:r>
              <a:rPr lang="pl-PL" dirty="0"/>
              <a:t>na oszczędność czasu poprzez </a:t>
            </a:r>
            <a:r>
              <a:rPr lang="pl-PL" dirty="0" smtClean="0"/>
              <a:t>skrócenie  </a:t>
            </a:r>
            <a:r>
              <a:rPr lang="pl-PL" dirty="0"/>
              <a:t>przerw pomiędzy </a:t>
            </a:r>
            <a:r>
              <a:rPr lang="pl-PL" dirty="0" smtClean="0"/>
              <a:t>zabiegami .</a:t>
            </a:r>
          </a:p>
          <a:p>
            <a:r>
              <a:rPr lang="pl-PL" sz="1400" dirty="0" smtClean="0"/>
              <a:t>pacjent do zabiegu przygotowywany jest poza salą operacyjną leżąc na blacie na którym będzie wykonywany zabieg , wwożony na salę operacyjną ( blat na którym leży pacjent mocowany jest do podstawy stołu znajdującej się na sali operacyjnej ) , po wykonaniu zabiegu wywożony ( cały czas na tym samym blacie ) na salę pooperacyjną . Sala po wywiezieniu pacjenta może być szybko przygotowana do następnego zabiegu.</a:t>
            </a:r>
            <a:endParaRPr lang="pl-PL" sz="1400" dirty="0"/>
          </a:p>
        </p:txBody>
      </p:sp>
      <p:pic>
        <p:nvPicPr>
          <p:cNvPr id="4" name="Obraz 3"/>
          <p:cNvPicPr>
            <a:picLocks noChangeAspect="1"/>
          </p:cNvPicPr>
          <p:nvPr/>
        </p:nvPicPr>
        <p:blipFill>
          <a:blip r:embed="rId2"/>
          <a:stretch>
            <a:fillRect/>
          </a:stretch>
        </p:blipFill>
        <p:spPr>
          <a:xfrm>
            <a:off x="288645" y="3583399"/>
            <a:ext cx="2894394" cy="2894394"/>
          </a:xfrm>
          <a:prstGeom prst="rect">
            <a:avLst/>
          </a:prstGeom>
        </p:spPr>
      </p:pic>
      <p:pic>
        <p:nvPicPr>
          <p:cNvPr id="5" name="Obraz 4"/>
          <p:cNvPicPr>
            <a:picLocks noChangeAspect="1"/>
          </p:cNvPicPr>
          <p:nvPr/>
        </p:nvPicPr>
        <p:blipFill>
          <a:blip r:embed="rId3"/>
          <a:stretch>
            <a:fillRect/>
          </a:stretch>
        </p:blipFill>
        <p:spPr>
          <a:xfrm>
            <a:off x="3882099" y="3692324"/>
            <a:ext cx="3381977" cy="2935940"/>
          </a:xfrm>
          <a:prstGeom prst="rect">
            <a:avLst/>
          </a:prstGeom>
        </p:spPr>
      </p:pic>
      <p:pic>
        <p:nvPicPr>
          <p:cNvPr id="6" name="Obraz 5"/>
          <p:cNvPicPr>
            <a:picLocks noChangeAspect="1"/>
          </p:cNvPicPr>
          <p:nvPr/>
        </p:nvPicPr>
        <p:blipFill>
          <a:blip r:embed="rId4"/>
          <a:stretch>
            <a:fillRect/>
          </a:stretch>
        </p:blipFill>
        <p:spPr>
          <a:xfrm>
            <a:off x="8380071" y="3420981"/>
            <a:ext cx="3199677" cy="3199677"/>
          </a:xfrm>
          <a:prstGeom prst="rect">
            <a:avLst/>
          </a:prstGeom>
        </p:spPr>
      </p:pic>
    </p:spTree>
    <p:extLst>
      <p:ext uri="{BB962C8B-B14F-4D97-AF65-F5344CB8AC3E}">
        <p14:creationId xmlns:p14="http://schemas.microsoft.com/office/powerpoint/2010/main" val="2451538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3966</TotalTime>
  <Words>1314</Words>
  <Application>Microsoft Office PowerPoint</Application>
  <PresentationFormat>Panoramiczny</PresentationFormat>
  <Paragraphs>109</Paragraphs>
  <Slides>22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Calibri Light</vt:lpstr>
      <vt:lpstr>Wingdings</vt:lpstr>
      <vt:lpstr>Office Theme</vt:lpstr>
      <vt:lpstr>Blok operacyjny- wyposażenie, organizacja , technologie </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Blok operacyjny – wyposażenie , organizacja , technologie</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Aparatura medyczna – ryzyko związane ze stosowaniem urządzeń medycznych</dc:title>
  <dc:creator>Andrzej</dc:creator>
  <cp:lastModifiedBy>Andrzej</cp:lastModifiedBy>
  <cp:revision>153</cp:revision>
  <dcterms:created xsi:type="dcterms:W3CDTF">2017-09-17T11:00:11Z</dcterms:created>
  <dcterms:modified xsi:type="dcterms:W3CDTF">2020-11-16T11:55:53Z</dcterms:modified>
</cp:coreProperties>
</file>