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8" r:id="rId2"/>
    <p:sldId id="329" r:id="rId3"/>
    <p:sldId id="340" r:id="rId4"/>
    <p:sldId id="341" r:id="rId5"/>
    <p:sldId id="342" r:id="rId6"/>
    <p:sldId id="339" r:id="rId7"/>
    <p:sldId id="343" r:id="rId8"/>
    <p:sldId id="345" r:id="rId9"/>
    <p:sldId id="348" r:id="rId10"/>
    <p:sldId id="349" r:id="rId11"/>
    <p:sldId id="350" r:id="rId12"/>
    <p:sldId id="351" r:id="rId13"/>
    <p:sldId id="352" r:id="rId14"/>
    <p:sldId id="353" r:id="rId15"/>
    <p:sldId id="356" r:id="rId16"/>
    <p:sldId id="354" r:id="rId17"/>
    <p:sldId id="355" r:id="rId18"/>
  </p:sldIdLst>
  <p:sldSz cx="12188825" cy="6858000"/>
  <p:notesSz cx="6858000" cy="9144000"/>
  <p:custDataLst>
    <p:tags r:id="rId21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29" autoAdjust="0"/>
  </p:normalViewPr>
  <p:slideViewPr>
    <p:cSldViewPr showGuides="1">
      <p:cViewPr varScale="1">
        <p:scale>
          <a:sx n="81" d="100"/>
          <a:sy n="81" d="100"/>
        </p:scale>
        <p:origin x="547" y="8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481DD6-22C6-4DC2-9A0D-6907C004742D}" type="datetime1">
              <a:rPr lang="pl-PL" smtClean="0"/>
              <a:t>2021-04-10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E67E-C67D-4F2B-9C4B-D672DF54DEB3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10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741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dirty="0" smtClean="0"/>
              <a:t>Edytuj styl wzorca podtytułu</a:t>
            </a:r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851B2-A248-481B-B67B-0CA9CFB6596A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40F39-9E07-4CFE-B57F-B7F61884881B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E87AE4-47BD-420E-9AAB-588581D0EE42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8FAF43-BE19-4ED6-BEDE-1E89FC11D176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21725A-76A8-46FB-B178-4CA2E51EA5DC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EB017E-6E18-4299-A7AE-5F37FC07DD65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2588B3-5AD2-4007-81F4-6F155BF6413B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AF0EF8-C71D-4B00-AA93-750DAF52FACC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563359-EDAE-4F20-896B-9F6038C68D62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8BA2A1F-8E13-4E7D-9306-A547B391D35D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16632"/>
            <a:ext cx="5945188" cy="280831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Bankowość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900" dirty="0" smtClean="0"/>
              <a:t>Wykład </a:t>
            </a:r>
            <a:r>
              <a:rPr lang="pl-PL" sz="4900" dirty="0" smtClean="0"/>
              <a:t>1 cz. </a:t>
            </a:r>
            <a:r>
              <a:rPr lang="pl-PL" sz="4900" smtClean="0"/>
              <a:t>1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485900" y="3933056"/>
            <a:ext cx="5945187" cy="2206557"/>
          </a:xfrm>
        </p:spPr>
        <p:txBody>
          <a:bodyPr/>
          <a:lstStyle/>
          <a:p>
            <a:r>
              <a:rPr lang="pl-PL" sz="4000" dirty="0"/>
              <a:t>Banki i system bankowy</a:t>
            </a:r>
          </a:p>
          <a:p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16632"/>
            <a:ext cx="10657184" cy="6408712"/>
          </a:xfrm>
        </p:spPr>
        <p:txBody>
          <a:bodyPr/>
          <a:lstStyle/>
          <a:p>
            <a:pPr marL="0" indent="0">
              <a:buNone/>
            </a:pPr>
            <a:r>
              <a:rPr lang="pl-PL" b="1" i="1" dirty="0" smtClean="0"/>
              <a:t>Trzecia fala kryzysu – połowa 2010 r.</a:t>
            </a:r>
          </a:p>
          <a:p>
            <a:pPr marL="0" indent="0">
              <a:buNone/>
            </a:pPr>
            <a:r>
              <a:rPr lang="pl-PL" dirty="0" smtClean="0"/>
              <a:t>Trudności instytucji </a:t>
            </a:r>
            <a:r>
              <a:rPr lang="pl-PL" dirty="0" err="1" smtClean="0"/>
              <a:t>finansowychnałozyły</a:t>
            </a:r>
            <a:r>
              <a:rPr lang="pl-PL" dirty="0" smtClean="0"/>
              <a:t> się na </a:t>
            </a:r>
            <a:r>
              <a:rPr lang="pl-PL" dirty="0" err="1" smtClean="0"/>
              <a:t>nadmirne</a:t>
            </a:r>
            <a:r>
              <a:rPr lang="pl-PL" dirty="0" smtClean="0"/>
              <a:t> zadłu</a:t>
            </a:r>
            <a:r>
              <a:rPr lang="pl-PL" dirty="0"/>
              <a:t>ż</a:t>
            </a:r>
            <a:r>
              <a:rPr lang="pl-PL" dirty="0" smtClean="0"/>
              <a:t>enie rządów. Po trudnościach finansowych </a:t>
            </a:r>
            <a:r>
              <a:rPr lang="pl-PL" dirty="0" err="1" smtClean="0"/>
              <a:t>grecjizaczeły</a:t>
            </a:r>
            <a:r>
              <a:rPr lang="pl-PL" dirty="0" smtClean="0"/>
              <a:t> się ujawniać trudności krajów południowej Europy Portugalia, Włochy, </a:t>
            </a:r>
            <a:r>
              <a:rPr lang="pl-PL" dirty="0"/>
              <a:t>G</a:t>
            </a:r>
            <a:r>
              <a:rPr lang="pl-PL" dirty="0" smtClean="0"/>
              <a:t>recja, Hiszpania ale także Irlandii i Wielkiej Brytanii. Na Cyprze dokapitalizowanie największych banków a także umorzenie środków wierzycieli – utrata środków powyżej kwoty </a:t>
            </a:r>
            <a:r>
              <a:rPr lang="pl-PL" dirty="0" err="1" smtClean="0"/>
              <a:t>gwarantowan</a:t>
            </a:r>
            <a:r>
              <a:rPr lang="pl-PL" dirty="0" smtClean="0"/>
              <a:t> ej. Od maja 2014 r. – przymusowa restrukturyzacja (Dyrektywa Parlamentu Europejskiego i Rady </a:t>
            </a:r>
            <a:r>
              <a:rPr lang="pl-PL" dirty="0"/>
              <a:t>-2014/59/UE </a:t>
            </a:r>
            <a:r>
              <a:rPr lang="pl-PL" dirty="0" smtClean="0"/>
              <a:t>BRRD - </a:t>
            </a:r>
            <a:r>
              <a:rPr lang="en-US" dirty="0"/>
              <a:t>Bank Recovery and Resolution </a:t>
            </a:r>
            <a:r>
              <a:rPr lang="en-US" dirty="0" smtClean="0"/>
              <a:t>Directive</a:t>
            </a:r>
            <a:r>
              <a:rPr lang="pl-PL" dirty="0" smtClean="0"/>
              <a:t>) </a:t>
            </a:r>
            <a:r>
              <a:rPr lang="pl-PL" dirty="0"/>
              <a:t>Nowe przepisy dają nowe uprawnienia bankom i instytucjom finansowym, które znalazły się w kłopotach grożących nawet ich upadłością. Największe kontrowersje budzi właśnie procedura „</a:t>
            </a:r>
            <a:r>
              <a:rPr lang="pl-PL" dirty="0" err="1"/>
              <a:t>bail</a:t>
            </a:r>
            <a:r>
              <a:rPr lang="pl-PL" dirty="0"/>
              <a:t> – in”, umożliwiająca pokrycie kosztów restrukturyzacji lub likwidacji banków ze środków ich klientów i akcjonariuszy, bez ich wiedzy i </a:t>
            </a:r>
            <a:r>
              <a:rPr lang="pl-PL" dirty="0" smtClean="0"/>
              <a:t>zgody. Interwencja w bankach włoskich. Prezydent Obama w tzw. planie Paulsona jeszcze w 2008 r. wydaje 700 mld USD, później 800 mld USD i jeszcze 400 mld USD na wykupienie „złych długów” i ratowanie systemu </a:t>
            </a:r>
            <a:r>
              <a:rPr lang="pl-PL" dirty="0" err="1" smtClean="0"/>
              <a:t>fiansowego</a:t>
            </a:r>
            <a:r>
              <a:rPr lang="pl-PL" dirty="0" smtClean="0"/>
              <a:t> państwa.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45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5" y="188640"/>
            <a:ext cx="10441160" cy="6480720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Dostosowanie polskiego systemu bankowego do potrzeb gospodarki rynkowej</a:t>
            </a:r>
          </a:p>
          <a:p>
            <a:pPr marL="0" indent="0">
              <a:buNone/>
            </a:pPr>
            <a:r>
              <a:rPr lang="pl-PL" dirty="0" smtClean="0"/>
              <a:t>System </a:t>
            </a:r>
            <a:r>
              <a:rPr lang="pl-PL" dirty="0" err="1" smtClean="0"/>
              <a:t>monobankowe</a:t>
            </a:r>
            <a:r>
              <a:rPr lang="pl-PL" dirty="0" smtClean="0"/>
              <a:t> w gospodarce planowanej centralnie na wzór ZSRR, bank centralny pełnił również funkcje b </a:t>
            </a:r>
            <a:r>
              <a:rPr lang="pl-PL" dirty="0" err="1" smtClean="0"/>
              <a:t>anku</a:t>
            </a:r>
            <a:r>
              <a:rPr lang="pl-PL" dirty="0" smtClean="0"/>
              <a:t> komercyjnego, operacyjnego.</a:t>
            </a:r>
          </a:p>
          <a:p>
            <a:pPr marL="0" indent="0">
              <a:buNone/>
            </a:pPr>
            <a:r>
              <a:rPr lang="pl-PL" dirty="0" err="1" smtClean="0"/>
              <a:t>Isyniały</a:t>
            </a:r>
            <a:r>
              <a:rPr lang="pl-PL" dirty="0" smtClean="0"/>
              <a:t> inne banki założone przed wojną i banki </a:t>
            </a:r>
            <a:r>
              <a:rPr lang="pl-PL" dirty="0" err="1" smtClean="0"/>
              <a:t>spółdzilcze</a:t>
            </a:r>
            <a:r>
              <a:rPr lang="pl-PL" dirty="0" smtClean="0"/>
              <a:t>:</a:t>
            </a:r>
          </a:p>
          <a:p>
            <a:r>
              <a:rPr lang="pl-PL" dirty="0" smtClean="0"/>
              <a:t>Bank Handlowy (1870)</a:t>
            </a:r>
          </a:p>
          <a:p>
            <a:r>
              <a:rPr lang="pl-PL" dirty="0" smtClean="0"/>
              <a:t>Powszechna Kasa Oszczędności (1919)</a:t>
            </a:r>
          </a:p>
          <a:p>
            <a:r>
              <a:rPr lang="pl-PL" dirty="0" smtClean="0"/>
              <a:t>Bank Pekao (1929)</a:t>
            </a:r>
          </a:p>
          <a:p>
            <a:r>
              <a:rPr lang="pl-PL" dirty="0" smtClean="0"/>
              <a:t>Bank Gospodarstwa Krajowego (1924) – bank obsługujący projekty rządowe</a:t>
            </a:r>
          </a:p>
          <a:p>
            <a:pPr marL="0" indent="0">
              <a:buNone/>
            </a:pPr>
            <a:r>
              <a:rPr lang="pl-PL" dirty="0" smtClean="0"/>
              <a:t>Przełom społeczno-gospodarczy 1989 rok. Dwuszczeblowy system bankowy.</a:t>
            </a:r>
          </a:p>
          <a:p>
            <a:pPr marL="0" indent="0">
              <a:buNone/>
            </a:pPr>
            <a:r>
              <a:rPr lang="pl-PL" dirty="0" smtClean="0"/>
              <a:t>Nowy mechanizm kreowania </a:t>
            </a:r>
            <a:r>
              <a:rPr lang="pl-PL" dirty="0" err="1" smtClean="0"/>
              <a:t>pieniadza</a:t>
            </a:r>
            <a:r>
              <a:rPr lang="pl-PL" dirty="0" smtClean="0"/>
              <a:t>: 1) poprzez bank centralny emisyjny p- </a:t>
            </a:r>
            <a:r>
              <a:rPr lang="pl-PL" dirty="0" err="1" smtClean="0"/>
              <a:t>pieniadz</a:t>
            </a:r>
            <a:r>
              <a:rPr lang="pl-PL" dirty="0" smtClean="0"/>
              <a:t> </a:t>
            </a:r>
            <a:r>
              <a:rPr lang="pl-PL" dirty="0" err="1" smtClean="0"/>
              <a:t>gogtówkowy</a:t>
            </a:r>
            <a:r>
              <a:rPr lang="pl-PL" dirty="0" smtClean="0"/>
              <a:t> (banknoty i monety); 2) poprzez banki operacyjne – pieniądz bankowy bezgotówkowy (kredyty).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80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9" y="188640"/>
            <a:ext cx="10801200" cy="655272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Zmiany w systemie bankowym w wyniki reformy prawa  bankowego:</a:t>
            </a:r>
          </a:p>
          <a:p>
            <a:pPr marL="0" indent="0">
              <a:buNone/>
            </a:pPr>
            <a:r>
              <a:rPr lang="pl-PL" dirty="0" smtClean="0"/>
              <a:t>1. Wprowadzenie aktywnej polityki emisyjne przez NBP oraz jego roli jako banku banków;</a:t>
            </a:r>
          </a:p>
          <a:p>
            <a:pPr marL="0" indent="0">
              <a:buNone/>
            </a:pPr>
            <a:r>
              <a:rPr lang="pl-PL" dirty="0" smtClean="0"/>
              <a:t>2. Partnerstwo w stosunkach miedzy bankami oraz miedzy bankami a podmiotami gospodarczymi;</a:t>
            </a:r>
          </a:p>
          <a:p>
            <a:pPr marL="0" indent="0">
              <a:buNone/>
            </a:pPr>
            <a:r>
              <a:rPr lang="pl-PL" dirty="0" smtClean="0"/>
              <a:t>3. Zasady </a:t>
            </a:r>
            <a:r>
              <a:rPr lang="pl-PL" dirty="0" err="1" smtClean="0"/>
              <a:t>komnkurencyjności</a:t>
            </a:r>
            <a:r>
              <a:rPr lang="pl-PL" dirty="0" smtClean="0"/>
              <a:t> miedzy bankami, odejście od podziału terytorialnego i branżowego, </a:t>
            </a:r>
            <a:r>
              <a:rPr lang="pl-PL" dirty="0" err="1" smtClean="0"/>
              <a:t>gtworzenioe</a:t>
            </a:r>
            <a:r>
              <a:rPr lang="pl-PL" dirty="0" smtClean="0"/>
              <a:t> nowych banków przez </a:t>
            </a:r>
            <a:r>
              <a:rPr lang="pl-PL" dirty="0" err="1" smtClean="0"/>
              <a:t>olsosby</a:t>
            </a:r>
            <a:r>
              <a:rPr lang="pl-PL" dirty="0" smtClean="0"/>
              <a:t> prawne i fizyczne;</a:t>
            </a:r>
          </a:p>
          <a:p>
            <a:pPr marL="0" indent="0">
              <a:buNone/>
            </a:pPr>
            <a:r>
              <a:rPr lang="pl-PL" dirty="0" smtClean="0"/>
              <a:t>4. Oparcie działalności banku na podstawach rachunku ekonomicznego </a:t>
            </a:r>
            <a:r>
              <a:rPr lang="pl-PL" dirty="0" err="1" smtClean="0"/>
              <a:t>takżer</a:t>
            </a:r>
            <a:r>
              <a:rPr lang="pl-PL" dirty="0" smtClean="0"/>
              <a:t> w ich oddziałach;</a:t>
            </a:r>
          </a:p>
          <a:p>
            <a:pPr marL="0" indent="0">
              <a:buNone/>
            </a:pPr>
            <a:r>
              <a:rPr lang="pl-PL" dirty="0" smtClean="0"/>
              <a:t>5. </a:t>
            </a:r>
            <a:r>
              <a:rPr lang="pl-PL" dirty="0" err="1" smtClean="0"/>
              <a:t>Zwiekszenie</a:t>
            </a:r>
            <a:r>
              <a:rPr lang="pl-PL" dirty="0" smtClean="0"/>
              <a:t> </a:t>
            </a:r>
            <a:r>
              <a:rPr lang="pl-PL" dirty="0" err="1" smtClean="0"/>
              <a:t>samodzialnosci</a:t>
            </a:r>
            <a:r>
              <a:rPr lang="pl-PL" dirty="0" smtClean="0"/>
              <a:t> i </a:t>
            </a:r>
            <a:r>
              <a:rPr lang="pl-PL" dirty="0" err="1" smtClean="0"/>
              <a:t>odpowiedzialnopości</a:t>
            </a:r>
            <a:r>
              <a:rPr lang="pl-PL" dirty="0" smtClean="0"/>
              <a:t> banków i ich ogniw za realizowaną politykę </a:t>
            </a:r>
            <a:r>
              <a:rPr lang="pl-PL" dirty="0" err="1" smtClean="0"/>
              <a:t>pienięzno</a:t>
            </a:r>
            <a:r>
              <a:rPr lang="pl-PL" dirty="0" smtClean="0"/>
              <a:t>-kredytową</a:t>
            </a:r>
          </a:p>
          <a:p>
            <a:pPr marL="0" indent="0">
              <a:buNone/>
            </a:pPr>
            <a:r>
              <a:rPr lang="pl-PL" dirty="0" err="1" smtClean="0"/>
              <a:t>Rozporzadzenie</a:t>
            </a:r>
            <a:r>
              <a:rPr lang="pl-PL" dirty="0" smtClean="0"/>
              <a:t> RM 11 kwietnia 1988 r. powołano 9 banków państwowych, które na początku lat 90 tych </a:t>
            </a:r>
            <a:r>
              <a:rPr lang="pl-PL" dirty="0" err="1" smtClean="0"/>
              <a:t>przekształcoene</a:t>
            </a:r>
            <a:r>
              <a:rPr lang="pl-PL" dirty="0" smtClean="0"/>
              <a:t> zostały w jednoosobowe spółki skarbu państwa a później </a:t>
            </a:r>
            <a:r>
              <a:rPr lang="pl-PL" dirty="0" err="1" smtClean="0"/>
              <a:t>spryuwatyzowane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15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16632"/>
            <a:ext cx="10801200" cy="65527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Zmiany w polskiej bankowości wprowadzone Ustawą Prawo Bankowe z dnia 29 sierpnia 1997 r.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Okreslenie</a:t>
            </a:r>
            <a:r>
              <a:rPr lang="pl-PL" dirty="0" smtClean="0"/>
              <a:t> </a:t>
            </a:r>
            <a:r>
              <a:rPr lang="pl-PL" dirty="0" err="1" smtClean="0"/>
              <a:t>czynnosci</a:t>
            </a:r>
            <a:r>
              <a:rPr lang="pl-PL" dirty="0" smtClean="0"/>
              <a:t> wykonywanych przez banki</a:t>
            </a:r>
          </a:p>
          <a:p>
            <a:pPr marL="457200" indent="-457200">
              <a:buAutoNum type="arabicPeriod"/>
            </a:pPr>
            <a:r>
              <a:rPr lang="pl-PL" dirty="0" smtClean="0"/>
              <a:t>Możliwość składania oświadczeń woli za </a:t>
            </a:r>
            <a:r>
              <a:rPr lang="pl-PL" dirty="0" err="1" smtClean="0"/>
              <a:t>pomocaelektronicznych</a:t>
            </a:r>
            <a:r>
              <a:rPr lang="pl-PL" dirty="0" smtClean="0"/>
              <a:t> nośników informacji</a:t>
            </a:r>
          </a:p>
          <a:p>
            <a:pPr marL="457200" indent="-457200">
              <a:buAutoNum type="arabicPeriod"/>
            </a:pPr>
            <a:r>
              <a:rPr lang="pl-PL" dirty="0" smtClean="0"/>
              <a:t>Podwyższenie do 25 % limitu umożliwiającego udzielenie kredytów, nabycie obligacji, wierzytelności z tytułu gwarancji, </a:t>
            </a:r>
            <a:r>
              <a:rPr lang="pl-PL" dirty="0" err="1" smtClean="0"/>
              <a:t>poreczeń</a:t>
            </a:r>
            <a:r>
              <a:rPr lang="pl-PL" dirty="0" smtClean="0"/>
              <a:t>, akredytyw w stosunku do 1 podmiotu. Suma wierzytelności wobec podmiotów gdzie wierzytelność przekracza 10 funduszy własnych banku nie może przekroczyć 800% tych funduszy.</a:t>
            </a:r>
          </a:p>
          <a:p>
            <a:pPr marL="457200" indent="-457200">
              <a:buAutoNum type="arabicPeriod"/>
            </a:pPr>
            <a:r>
              <a:rPr lang="pl-PL" dirty="0" smtClean="0"/>
              <a:t>Kapitał założycielski nowego banku nie może być mniejszy niż 5 mln EUR</a:t>
            </a:r>
          </a:p>
          <a:p>
            <a:pPr marL="457200" indent="-457200">
              <a:buAutoNum type="arabicPeriod"/>
            </a:pPr>
            <a:r>
              <a:rPr lang="pl-PL" dirty="0" smtClean="0"/>
              <a:t>Ograniczenie możliwości udzielania kredytów, gwarancji i poręczeń przez bank dla swoich akcjonariuszy d wysokości 30 tys. EUR (zgoda KNB).</a:t>
            </a:r>
          </a:p>
          <a:p>
            <a:pPr marL="457200" indent="-457200">
              <a:buAutoNum type="arabicPeriod"/>
            </a:pPr>
            <a:r>
              <a:rPr lang="pl-PL" dirty="0" smtClean="0"/>
              <a:t>Fundusze uzupełniające nie mogą stanowić więcej niż 50% funduszy własnych</a:t>
            </a:r>
          </a:p>
          <a:p>
            <a:pPr marL="457200" indent="-457200">
              <a:buAutoNum type="arabicPeriod"/>
            </a:pPr>
            <a:r>
              <a:rPr lang="pl-PL" dirty="0" smtClean="0"/>
              <a:t>Ustalenie współczynnika wypłacalności na poziomie nie mniejszym niż 8 % tzn., że relacja funduszy własnych do aktywów i zobowiązań pozabilansowych ważonych ryzykiem ma być co najmniej na poziomie 8%.</a:t>
            </a:r>
          </a:p>
          <a:p>
            <a:pPr marL="457200" indent="-457200">
              <a:buAutoNum type="arabicPeriod"/>
            </a:pPr>
            <a:r>
              <a:rPr lang="pl-PL" dirty="0" smtClean="0"/>
              <a:t>Wprowadzenie instytucji grupy bankowej (holdingu </a:t>
            </a:r>
            <a:r>
              <a:rPr lang="pl-PL" dirty="0" err="1" smtClean="0"/>
              <a:t>bankoweg</a:t>
            </a:r>
            <a:r>
              <a:rPr lang="pl-PL" dirty="0" smtClean="0"/>
              <a:t>)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Uszczegółowenie</a:t>
            </a:r>
            <a:r>
              <a:rPr lang="pl-PL" dirty="0" smtClean="0"/>
              <a:t> przepisów w zakresie postepowania naprawczego, likwidacji i upadłości banków.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3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0945215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Wyodrębnienie Banków hipotecznych:</a:t>
            </a:r>
          </a:p>
          <a:p>
            <a:pPr marL="0" indent="0">
              <a:buNone/>
            </a:pPr>
            <a:r>
              <a:rPr lang="pl-PL" dirty="0" smtClean="0"/>
              <a:t>Hipoteczny list zastawny</a:t>
            </a:r>
          </a:p>
          <a:p>
            <a:pPr marL="0" indent="0">
              <a:buNone/>
            </a:pPr>
            <a:r>
              <a:rPr lang="pl-PL" dirty="0" smtClean="0"/>
              <a:t>Publiczny list zastawny</a:t>
            </a:r>
          </a:p>
          <a:p>
            <a:pPr marL="0" indent="0">
              <a:buNone/>
            </a:pPr>
            <a:r>
              <a:rPr lang="pl-PL" b="1" dirty="0" smtClean="0"/>
              <a:t>Zmiany w bankowości spółdzielczej</a:t>
            </a:r>
          </a:p>
          <a:p>
            <a:pPr marL="457200" indent="-457200">
              <a:buAutoNum type="arabicPeriod"/>
            </a:pPr>
            <a:r>
              <a:rPr lang="pl-PL" dirty="0" smtClean="0"/>
              <a:t>Wprowadzenie trzystopniowej struktury spółdzielczości kredytowej (banki spółdzielcze regionalne, BGŻ)</a:t>
            </a:r>
          </a:p>
          <a:p>
            <a:pPr marL="457200" indent="-457200">
              <a:buAutoNum type="arabicPeriod"/>
            </a:pPr>
            <a:r>
              <a:rPr lang="pl-PL" dirty="0" smtClean="0"/>
              <a:t>Ograniczenie </a:t>
            </a:r>
            <a:r>
              <a:rPr lang="pl-PL" dirty="0"/>
              <a:t>ś</a:t>
            </a:r>
            <a:r>
              <a:rPr lang="pl-PL" dirty="0" smtClean="0"/>
              <a:t>wiadczeń usług do terenu, na którym działają</a:t>
            </a:r>
          </a:p>
          <a:p>
            <a:pPr marL="457200" indent="-457200">
              <a:buAutoNum type="arabicPeriod"/>
            </a:pPr>
            <a:r>
              <a:rPr lang="pl-PL" dirty="0" smtClean="0"/>
              <a:t>Zasady gwarantujące płynność i wypłacalność banków spółdzielczych</a:t>
            </a:r>
          </a:p>
          <a:p>
            <a:pPr marL="457200" indent="-457200">
              <a:buAutoNum type="arabicPeriod"/>
            </a:pPr>
            <a:r>
              <a:rPr lang="pl-PL" dirty="0" smtClean="0"/>
              <a:t>Wprowadzenie spółdzielczego nadzoru bankowego</a:t>
            </a:r>
          </a:p>
          <a:p>
            <a:pPr marL="457200" indent="-457200">
              <a:buAutoNum type="arabicPeriod"/>
            </a:pPr>
            <a:r>
              <a:rPr lang="pl-PL" dirty="0" smtClean="0"/>
              <a:t>Ustalenie źródeł finansowania strat</a:t>
            </a:r>
          </a:p>
          <a:p>
            <a:pPr marL="457200" indent="-457200">
              <a:buAutoNum type="arabicPeriod"/>
            </a:pPr>
            <a:r>
              <a:rPr lang="pl-PL" dirty="0" smtClean="0"/>
              <a:t>BS-y przekazują cześć swych funduszy bankom regionalnym nieodpłatnie, także część depozytów, zysk powstaje na szczeblu regionalnym i tam jest dzielony</a:t>
            </a:r>
          </a:p>
          <a:p>
            <a:pPr marL="457200" indent="-457200">
              <a:buAutoNum type="arabicPeriod"/>
            </a:pPr>
            <a:r>
              <a:rPr lang="pl-PL" dirty="0" smtClean="0"/>
              <a:t>Za ryzyko bankowe i płynność banku nie odpowiada bank spółdzielczy lecz solidarnie wszystkie banki zrzeszone w banku regionalnym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457200" indent="-457200">
              <a:buAutoNum type="arabicPeriod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6023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88640"/>
            <a:ext cx="10729192" cy="6480720"/>
          </a:xfrm>
        </p:spPr>
        <p:txBody>
          <a:bodyPr/>
          <a:lstStyle/>
          <a:p>
            <a:r>
              <a:rPr lang="pl-PL" dirty="0"/>
              <a:t>Ustawa z 7 grudnia 2000 r. dokonała zmian w funkcjonowaniu banków spółdzielczych:</a:t>
            </a:r>
          </a:p>
          <a:p>
            <a:r>
              <a:rPr lang="pl-PL" dirty="0"/>
              <a:t>Likwidacja </a:t>
            </a:r>
            <a:r>
              <a:rPr lang="pl-PL" dirty="0" err="1"/>
              <a:t>trószceblowości</a:t>
            </a:r>
            <a:r>
              <a:rPr lang="pl-PL" dirty="0"/>
              <a:t> na rzecz struktury dwuszczeblowej – </a:t>
            </a:r>
            <a:r>
              <a:rPr lang="pl-PL" dirty="0" err="1"/>
              <a:t>wystepuja</a:t>
            </a:r>
            <a:r>
              <a:rPr lang="pl-PL" dirty="0"/>
              <a:t> tylko BS-y i banki zrzeszające</a:t>
            </a:r>
          </a:p>
          <a:p>
            <a:r>
              <a:rPr lang="pl-PL" dirty="0"/>
              <a:t>BS sam decyduje z kim się zrzesza</a:t>
            </a:r>
          </a:p>
          <a:p>
            <a:r>
              <a:rPr lang="pl-PL" dirty="0"/>
              <a:t>BS prowadzi </a:t>
            </a:r>
            <a:r>
              <a:rPr lang="pl-PL" dirty="0" err="1"/>
              <a:t>działanośc</a:t>
            </a:r>
            <a:r>
              <a:rPr lang="pl-PL" dirty="0"/>
              <a:t> w powiecie w którym się znajduje</a:t>
            </a:r>
          </a:p>
          <a:p>
            <a:r>
              <a:rPr lang="pl-PL" dirty="0"/>
              <a:t>BS-y zostały zmuszone do zwiększenia progów kapitałowych</a:t>
            </a:r>
          </a:p>
          <a:p>
            <a:r>
              <a:rPr lang="pl-PL" dirty="0"/>
              <a:t>Akcjonariuszami banków </a:t>
            </a:r>
            <a:r>
              <a:rPr lang="pl-PL" dirty="0" err="1"/>
              <a:t>zreszjacych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ba </a:t>
            </a:r>
            <a:r>
              <a:rPr lang="pl-PL" dirty="0" err="1"/>
              <a:t>nki</a:t>
            </a:r>
            <a:r>
              <a:rPr lang="pl-PL" dirty="0"/>
              <a:t> </a:t>
            </a:r>
            <a:r>
              <a:rPr lang="pl-PL" dirty="0" err="1"/>
              <a:t>spółdzilcze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6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16632"/>
            <a:ext cx="10657184" cy="6624736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Instytucje infrastrukturalne systemu bankowego</a:t>
            </a:r>
            <a:endParaRPr lang="pl-PL" b="1" dirty="0"/>
          </a:p>
          <a:p>
            <a:pPr marL="457200" indent="-457200">
              <a:buAutoNum type="arabicPeriod"/>
            </a:pPr>
            <a:r>
              <a:rPr lang="pl-PL" dirty="0" smtClean="0"/>
              <a:t>Krajowa Izba Rozliczeniowa (KIR SA)</a:t>
            </a:r>
          </a:p>
          <a:p>
            <a:pPr marL="457200" indent="-457200">
              <a:buAutoNum type="arabicPeriod"/>
            </a:pPr>
            <a:r>
              <a:rPr lang="pl-PL" dirty="0" smtClean="0"/>
              <a:t>Biuro Informacji Kredytowej (BIK SA)</a:t>
            </a:r>
          </a:p>
          <a:p>
            <a:pPr marL="457200" indent="-457200">
              <a:buAutoNum type="arabicPeriod"/>
            </a:pPr>
            <a:r>
              <a:rPr lang="pl-PL" dirty="0" smtClean="0"/>
              <a:t>Biuro Informacji Gospodarczej </a:t>
            </a:r>
            <a:r>
              <a:rPr lang="pl-PL" dirty="0" err="1" smtClean="0"/>
              <a:t>InfoMonitor</a:t>
            </a:r>
            <a:r>
              <a:rPr lang="pl-PL" dirty="0" smtClean="0"/>
              <a:t> SA</a:t>
            </a:r>
          </a:p>
          <a:p>
            <a:pPr marL="457200" indent="-457200">
              <a:buAutoNum type="alphaLcParenR"/>
            </a:pPr>
            <a:r>
              <a:rPr lang="pl-PL" dirty="0" smtClean="0"/>
              <a:t>ERIF Biuro Informacji Gospodarczej SA</a:t>
            </a:r>
          </a:p>
          <a:p>
            <a:pPr marL="457200" indent="-457200">
              <a:buAutoNum type="alphaLcParenR"/>
            </a:pPr>
            <a:r>
              <a:rPr lang="pl-PL" dirty="0" smtClean="0"/>
              <a:t>Krajowy Rejestr Długów BIG SA</a:t>
            </a:r>
          </a:p>
          <a:p>
            <a:pPr marL="457200" indent="-457200">
              <a:buAutoNum type="alphaLcParenR"/>
            </a:pPr>
            <a:r>
              <a:rPr lang="pl-PL" dirty="0" smtClean="0"/>
              <a:t>Krajowe biuro Informacji Gospodarczej SA (BNIG)</a:t>
            </a:r>
          </a:p>
          <a:p>
            <a:pPr marL="457200" indent="-457200">
              <a:buAutoNum type="alphaLcParenR"/>
            </a:pPr>
            <a:r>
              <a:rPr lang="pl-PL" dirty="0" smtClean="0"/>
              <a:t>Krajowa Informacja Długów Telekomunikacyjnych BIG SA (KIDT)</a:t>
            </a:r>
          </a:p>
          <a:p>
            <a:pPr marL="0" indent="0">
              <a:buNone/>
            </a:pPr>
            <a:r>
              <a:rPr lang="pl-PL" dirty="0" smtClean="0"/>
              <a:t>Upadłości banków w Polsce</a:t>
            </a:r>
          </a:p>
          <a:p>
            <a:pPr marL="0" indent="0">
              <a:buNone/>
            </a:pPr>
            <a:r>
              <a:rPr lang="pl-PL" dirty="0" smtClean="0"/>
              <a:t>Repolonizacja Banków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54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3048000"/>
          </a:xfrm>
        </p:spPr>
        <p:txBody>
          <a:bodyPr/>
          <a:lstStyle/>
          <a:p>
            <a:pPr algn="ctr"/>
            <a:r>
              <a:rPr lang="pl-PL" dirty="0" smtClean="0"/>
              <a:t>Dziękuje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9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wartość — symbol zastępczy 13"/>
          <p:cNvSpPr>
            <a:spLocks noGrp="1"/>
          </p:cNvSpPr>
          <p:nvPr>
            <p:ph idx="4294967295"/>
          </p:nvPr>
        </p:nvSpPr>
        <p:spPr>
          <a:xfrm>
            <a:off x="1197868" y="188640"/>
            <a:ext cx="10966157" cy="6408712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pl-PL" sz="2800" b="1" dirty="0" smtClean="0"/>
              <a:t>1</a:t>
            </a:r>
            <a:r>
              <a:rPr lang="pl-PL" sz="2800" b="1" dirty="0"/>
              <a:t>. </a:t>
            </a:r>
            <a:r>
              <a:rPr lang="pl-PL" sz="2800" b="1" dirty="0" smtClean="0"/>
              <a:t>Istota banku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Bank jest przedsiębiorstwem, które zaciąga i udziela kredyty, świadczy usługi w obrocie </a:t>
            </a:r>
            <a:r>
              <a:rPr lang="pl-PL" dirty="0" smtClean="0"/>
              <a:t>pieniężnym</a:t>
            </a:r>
            <a:r>
              <a:rPr lang="pl-PL" dirty="0"/>
              <a:t>, kredytowym i </a:t>
            </a:r>
            <a:r>
              <a:rPr lang="pl-PL" dirty="0" smtClean="0"/>
              <a:t>kapitałowym </a:t>
            </a:r>
            <a:r>
              <a:rPr lang="pl-PL" dirty="0"/>
              <a:t>oraz oferuje pozostałe </a:t>
            </a:r>
            <a:r>
              <a:rPr lang="pl-PL" dirty="0" smtClean="0"/>
              <a:t>usługi. Jest instytucją kredytowo-depozytową (Pakiet dyrektyw UE CRDIV/CRR), której działalność polega na przyjmowaniu wkładów i innych zwrotnych walorów klientów oraz udzielaniu kredytów na własny rachunek.</a:t>
            </a:r>
          </a:p>
          <a:p>
            <a:r>
              <a:rPr lang="pl-PL" b="1" dirty="0" smtClean="0"/>
              <a:t>Czynności bankowe sensu </a:t>
            </a:r>
            <a:r>
              <a:rPr lang="pl-PL" b="1" dirty="0" err="1" smtClean="0"/>
              <a:t>sricto</a:t>
            </a:r>
            <a:r>
              <a:rPr lang="pl-PL" b="1" dirty="0" smtClean="0"/>
              <a:t>:</a:t>
            </a:r>
          </a:p>
          <a:p>
            <a:pPr>
              <a:buFontTx/>
              <a:buChar char="-"/>
            </a:pPr>
            <a:r>
              <a:rPr lang="pl-PL" dirty="0" smtClean="0"/>
              <a:t>Przyjmowanie wkładów pieniężnych płatnych na żądanie lub z nadejściem oznaczonego terminu, prowadzenie rachunków bankowych</a:t>
            </a:r>
          </a:p>
          <a:p>
            <a:pPr>
              <a:buFontTx/>
              <a:buChar char="-"/>
            </a:pPr>
            <a:r>
              <a:rPr lang="pl-PL" dirty="0" smtClean="0"/>
              <a:t>Udzielanie kredytów</a:t>
            </a:r>
          </a:p>
          <a:p>
            <a:pPr>
              <a:buFontTx/>
              <a:buChar char="-"/>
            </a:pPr>
            <a:r>
              <a:rPr lang="pl-PL" dirty="0" smtClean="0"/>
              <a:t>Udzielanie i potwierdzanie gwarancji bankowych oraz otwieranie akredytyw</a:t>
            </a:r>
          </a:p>
          <a:p>
            <a:pPr>
              <a:buFontTx/>
              <a:buChar char="-"/>
            </a:pPr>
            <a:r>
              <a:rPr lang="pl-PL" dirty="0" smtClean="0"/>
              <a:t>Emitowanie bankowych papierów wartościowych</a:t>
            </a:r>
          </a:p>
          <a:p>
            <a:pPr>
              <a:buFontTx/>
              <a:buChar char="-"/>
            </a:pPr>
            <a:r>
              <a:rPr lang="pl-PL" dirty="0" smtClean="0"/>
              <a:t>Przeprowadzanie bankowych rozliczeń pieniężnych</a:t>
            </a:r>
          </a:p>
          <a:p>
            <a:pPr>
              <a:buFontTx/>
              <a:buChar char="-"/>
            </a:pPr>
            <a:r>
              <a:rPr lang="pl-PL" dirty="0" smtClean="0"/>
              <a:t>Wykonywanie innych czynności zastrzeżonych w odrębnych ustawach tylko dla banków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2. </a:t>
            </a:r>
            <a:r>
              <a:rPr lang="pl-PL" dirty="0" smtClean="0"/>
              <a:t>Pojęcie </a:t>
            </a:r>
            <a:r>
              <a:rPr lang="pl-PL" dirty="0"/>
              <a:t>systemu bankowego</a:t>
            </a:r>
            <a:endParaRPr lang="pl-PL" dirty="0" smtClean="0"/>
          </a:p>
          <a:p>
            <a:pPr rtl="0"/>
            <a:endParaRPr lang="pl-PL" dirty="0"/>
          </a:p>
          <a:p>
            <a:pPr rtl="0"/>
            <a:endParaRPr lang="pl-PL" dirty="0" smtClean="0"/>
          </a:p>
          <a:p>
            <a:pPr rtl="0"/>
            <a:endParaRPr lang="pl-PL" dirty="0"/>
          </a:p>
          <a:p>
            <a:pPr rtl="0"/>
            <a:endParaRPr lang="pl-PL" dirty="0" smtClean="0"/>
          </a:p>
          <a:p>
            <a:pPr rtl="0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260648"/>
            <a:ext cx="10729192" cy="6336704"/>
          </a:xfrm>
        </p:spPr>
        <p:txBody>
          <a:bodyPr>
            <a:normAutofit lnSpcReduction="10000"/>
          </a:bodyPr>
          <a:lstStyle/>
          <a:p>
            <a:r>
              <a:rPr lang="pl-PL" b="1" dirty="0" smtClean="0"/>
              <a:t>Czynności bankowe sensu largo:</a:t>
            </a:r>
          </a:p>
          <a:p>
            <a:pPr>
              <a:buFontTx/>
              <a:buChar char="-"/>
            </a:pPr>
            <a:r>
              <a:rPr lang="pl-PL" dirty="0" smtClean="0"/>
              <a:t>Udzielanie pożyczek pieniężnych</a:t>
            </a:r>
          </a:p>
          <a:p>
            <a:pPr>
              <a:buFontTx/>
              <a:buChar char="-"/>
            </a:pPr>
            <a:r>
              <a:rPr lang="pl-PL" dirty="0" smtClean="0"/>
              <a:t>Świadczenie usług płatniczych i wydawanie pieniądza elektronicznego</a:t>
            </a:r>
          </a:p>
          <a:p>
            <a:pPr>
              <a:buFontTx/>
              <a:buChar char="-"/>
            </a:pPr>
            <a:r>
              <a:rPr lang="pl-PL" dirty="0" smtClean="0"/>
              <a:t>Terminowe operacje finansowe</a:t>
            </a:r>
          </a:p>
          <a:p>
            <a:pPr>
              <a:buFontTx/>
              <a:buChar char="-"/>
            </a:pPr>
            <a:r>
              <a:rPr lang="pl-PL" dirty="0" smtClean="0"/>
              <a:t>Nabywanie i zbywanie wierzytelności pieniężnych</a:t>
            </a:r>
          </a:p>
          <a:p>
            <a:pPr>
              <a:buFontTx/>
              <a:buChar char="-"/>
            </a:pPr>
            <a:r>
              <a:rPr lang="pl-PL" dirty="0" smtClean="0"/>
              <a:t>Przechowywanie przedmiotów i papierów wartościowych oraz udostępnianie skrytek sejfowych</a:t>
            </a:r>
          </a:p>
          <a:p>
            <a:pPr>
              <a:buFontTx/>
              <a:buChar char="-"/>
            </a:pPr>
            <a:r>
              <a:rPr lang="pl-PL" dirty="0" smtClean="0"/>
              <a:t>Prowadzenie skupu i sprzedaży wartości dewizowych</a:t>
            </a:r>
          </a:p>
          <a:p>
            <a:pPr>
              <a:buFontTx/>
              <a:buChar char="-"/>
            </a:pPr>
            <a:r>
              <a:rPr lang="pl-PL" dirty="0" smtClean="0"/>
              <a:t>Udzielanie i potwierdzanie poręczeń</a:t>
            </a:r>
          </a:p>
          <a:p>
            <a:pPr>
              <a:buFontTx/>
              <a:buChar char="-"/>
            </a:pPr>
            <a:r>
              <a:rPr lang="pl-PL" dirty="0" smtClean="0"/>
              <a:t>Wykonywanie czynności zleconych związanych z emisją papierów wartościowych</a:t>
            </a:r>
          </a:p>
          <a:p>
            <a:pPr>
              <a:buFontTx/>
              <a:buChar char="-"/>
            </a:pPr>
            <a:r>
              <a:rPr lang="pl-PL" dirty="0" smtClean="0"/>
              <a:t>Pośrednictwo w wykonywaniu przekazów pieniężnych oraz rozliczeń w obrocie dewizowym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52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22413" y="116632"/>
            <a:ext cx="9829799" cy="57606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2. Pojęcie systemu bankowego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522413" y="764704"/>
            <a:ext cx="9829799" cy="576064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System bankowy jest to zorganizowany układ banków (najczęściej dwuszczeblowy) w danym państwie.</a:t>
            </a:r>
          </a:p>
          <a:p>
            <a:pPr marL="0" indent="0">
              <a:buNone/>
            </a:pPr>
            <a:r>
              <a:rPr lang="pl-PL" dirty="0" smtClean="0"/>
              <a:t>System bankowy obejmuje: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Banki centralne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Banki operacyjne (uniwersalne)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Banki specjalistyczne (inwestycyjne, hipoteczne, komunalne także w przekroju branżowym: przemysłowe, rolne, budowlane, handlu zagranicznego, hipoteczne, holding bankowy, konglomeraty finansowe)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Kasy oszczędnościowe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Spółdzielczość kredytową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1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116632"/>
            <a:ext cx="9829799" cy="57606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3. Modele systemu finansowego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413" y="692696"/>
            <a:ext cx="9829799" cy="5904656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Model anglosaski</a:t>
            </a:r>
          </a:p>
          <a:p>
            <a:r>
              <a:rPr lang="pl-PL" dirty="0" smtClean="0"/>
              <a:t>Model niemiecko-japoński</a:t>
            </a:r>
          </a:p>
          <a:p>
            <a:pPr marL="0" indent="0">
              <a:buNone/>
            </a:pPr>
            <a:r>
              <a:rPr lang="pl-PL" dirty="0" smtClean="0"/>
              <a:t>Banki pełnią w gospodarce dwie funkcje: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Komercyjną</a:t>
            </a:r>
          </a:p>
          <a:p>
            <a:pPr>
              <a:buFontTx/>
              <a:buChar char="-"/>
            </a:pPr>
            <a:r>
              <a:rPr lang="pl-PL" dirty="0" smtClean="0"/>
              <a:t>Maksymalizacja zysku</a:t>
            </a:r>
          </a:p>
          <a:p>
            <a:pPr>
              <a:buFontTx/>
              <a:buChar char="-"/>
            </a:pPr>
            <a:r>
              <a:rPr lang="pl-PL" dirty="0" smtClean="0"/>
              <a:t>Zwiększenie kapitału</a:t>
            </a:r>
          </a:p>
          <a:p>
            <a:pPr>
              <a:buFontTx/>
              <a:buChar char="-"/>
            </a:pPr>
            <a:r>
              <a:rPr lang="pl-PL" dirty="0" smtClean="0"/>
              <a:t>Dywidenda dla akcjonariuszy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Służebną</a:t>
            </a:r>
          </a:p>
          <a:p>
            <a:pPr>
              <a:buFontTx/>
              <a:buChar char="-"/>
            </a:pPr>
            <a:r>
              <a:rPr lang="pl-PL" dirty="0" smtClean="0"/>
              <a:t>Zapewnienie bezpieczeństwa dla deponentów</a:t>
            </a:r>
          </a:p>
          <a:p>
            <a:pPr>
              <a:buFontTx/>
              <a:buChar char="-"/>
            </a:pPr>
            <a:r>
              <a:rPr lang="pl-PL" dirty="0" smtClean="0"/>
              <a:t>Zapewnienie dopływu kredytów do przedsiębiorstw</a:t>
            </a:r>
          </a:p>
          <a:p>
            <a:pPr>
              <a:buFontTx/>
              <a:buChar char="-"/>
            </a:pPr>
            <a:r>
              <a:rPr lang="pl-PL" dirty="0" smtClean="0"/>
              <a:t>Odpowiednia polityka cenowa dopasowana do </a:t>
            </a:r>
            <a:r>
              <a:rPr lang="pl-PL" dirty="0" err="1" smtClean="0"/>
              <a:t>mspecyfiki</a:t>
            </a:r>
            <a:r>
              <a:rPr lang="pl-PL" dirty="0" smtClean="0"/>
              <a:t> rynku</a:t>
            </a:r>
          </a:p>
          <a:p>
            <a:pPr>
              <a:buFontTx/>
              <a:buChar char="-"/>
            </a:pPr>
            <a:r>
              <a:rPr lang="pl-PL" dirty="0" smtClean="0"/>
              <a:t>Środki deponentów wykorzystane na potrzeby gospodarki</a:t>
            </a:r>
          </a:p>
          <a:p>
            <a:pPr>
              <a:buFontTx/>
              <a:buChar char="-"/>
            </a:pPr>
            <a:r>
              <a:rPr lang="pl-PL" dirty="0" smtClean="0"/>
              <a:t>Stosunki miedzy bankiem a klientem powinny być społecznie akceptowalne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34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260648"/>
            <a:ext cx="10657183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Alokacja i transformacja środków</a:t>
            </a:r>
          </a:p>
          <a:p>
            <a:pPr marL="0" indent="0">
              <a:buNone/>
            </a:pPr>
            <a:r>
              <a:rPr lang="pl-PL" sz="2000" b="1" dirty="0" smtClean="0"/>
              <a:t>Transformacja informacji </a:t>
            </a:r>
            <a:r>
              <a:rPr lang="pl-PL" sz="2000" dirty="0" smtClean="0"/>
              <a:t>– poprzez kontakt z bankiem klient uzyskuje informacje o swojej </a:t>
            </a:r>
            <a:r>
              <a:rPr lang="pl-PL" sz="2000" dirty="0" err="1" smtClean="0"/>
              <a:t>zdoności</a:t>
            </a:r>
            <a:r>
              <a:rPr lang="pl-PL" sz="2000" dirty="0" smtClean="0"/>
              <a:t> kredytowej, swoim potencjale zasobów pieniężnych wg ocen standardu bankowego.</a:t>
            </a:r>
          </a:p>
          <a:p>
            <a:pPr marL="0" indent="0">
              <a:buNone/>
            </a:pPr>
            <a:r>
              <a:rPr lang="pl-PL" sz="2000" b="1" dirty="0" smtClean="0"/>
              <a:t>Transformacja kwot </a:t>
            </a:r>
            <a:r>
              <a:rPr lang="pl-PL" sz="2000" dirty="0" smtClean="0"/>
              <a:t>– bank pośredniczy pomiędzy klientami oferującymi środki pieniężne dla banku i klientami poszukującymi środków pieniężnych na cele konsumpcyjne lub biznesowe.</a:t>
            </a:r>
          </a:p>
          <a:p>
            <a:pPr marL="0" indent="0">
              <a:buNone/>
            </a:pPr>
            <a:r>
              <a:rPr lang="pl-PL" sz="2000" b="1" dirty="0" smtClean="0"/>
              <a:t>Transformacja terminu </a:t>
            </a:r>
            <a:r>
              <a:rPr lang="pl-PL" sz="2000" dirty="0" smtClean="0"/>
              <a:t>– posiadacze wolnych </a:t>
            </a:r>
            <a:r>
              <a:rPr lang="pl-PL" sz="2000" dirty="0"/>
              <a:t>ś</a:t>
            </a:r>
            <a:r>
              <a:rPr lang="pl-PL" sz="2000" dirty="0" smtClean="0"/>
              <a:t>rodków chcą je umieścić na krótkie terminy a </a:t>
            </a:r>
            <a:r>
              <a:rPr lang="pl-PL" sz="2000" smtClean="0"/>
              <a:t>poszukujący pieniądza </a:t>
            </a:r>
            <a:r>
              <a:rPr lang="pl-PL" sz="2000" dirty="0" smtClean="0"/>
              <a:t>chcą go uzyskać na dłuższe okresy.</a:t>
            </a:r>
          </a:p>
          <a:p>
            <a:pPr marL="0" indent="0">
              <a:buNone/>
            </a:pPr>
            <a:r>
              <a:rPr lang="pl-PL" sz="2000" b="1" dirty="0" smtClean="0"/>
              <a:t>Transformacja ryzyka </a:t>
            </a:r>
            <a:r>
              <a:rPr lang="pl-PL" sz="2000" dirty="0" smtClean="0"/>
              <a:t>– </a:t>
            </a:r>
            <a:r>
              <a:rPr lang="pl-PL" sz="2000" dirty="0" err="1" smtClean="0"/>
              <a:t>wystepuje</a:t>
            </a:r>
            <a:r>
              <a:rPr lang="pl-PL" sz="2000" dirty="0" smtClean="0"/>
              <a:t> w procesach udzielania kredytów, sekurytyzacji, obsługi i emisji akcji i obligacji, bank dokonuje </a:t>
            </a:r>
            <a:r>
              <a:rPr lang="pl-PL" sz="2000" dirty="0" err="1" smtClean="0"/>
              <a:t>kupana</a:t>
            </a:r>
            <a:r>
              <a:rPr lang="pl-PL" sz="2000" dirty="0" smtClean="0"/>
              <a:t> i sprzedaży ryzyka oraz zarządza nim. Bank wchodzi w role: a) płatnika; b) agenta; c) gwaranta; d) pośrednika; e) instrumentu w realizacji polityki gospodarczej kraju</a:t>
            </a:r>
          </a:p>
          <a:p>
            <a:pPr marL="0" indent="0">
              <a:buNone/>
            </a:pPr>
            <a:r>
              <a:rPr lang="pl-PL" b="1" dirty="0" smtClean="0"/>
              <a:t>Sieć bezpieczeństwa finansowego</a:t>
            </a:r>
          </a:p>
          <a:p>
            <a:pPr marL="0" indent="0">
              <a:buNone/>
            </a:pPr>
            <a:r>
              <a:rPr lang="pl-PL" sz="2000" dirty="0" smtClean="0"/>
              <a:t>Sieć bezpieczeństwa finansowego tworzą: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Bank centralny – pożyczkodawca ostatniej instancji; Priorytet i cel to dbałość o stabilność cen oraz o rozwój gospodarczy o ile nie jest to sprzeczne z pierwszym celem. Funkcje banku centralnego: 1. emisyjna, 2. banku banków, 3. banku państwa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Organy nadzoru; </a:t>
            </a:r>
            <a:r>
              <a:rPr lang="pl-PL" sz="2000" dirty="0" err="1" smtClean="0"/>
              <a:t>Oragny</a:t>
            </a:r>
            <a:r>
              <a:rPr lang="pl-PL" sz="2000" dirty="0" smtClean="0"/>
              <a:t> nadzoru powinny szybki i sprawnie </a:t>
            </a:r>
            <a:r>
              <a:rPr lang="pl-PL" sz="2000" dirty="0" err="1" smtClean="0"/>
              <a:t>identyfikowaćzagrożenia</a:t>
            </a:r>
            <a:r>
              <a:rPr lang="pl-PL" sz="2000" dirty="0" smtClean="0"/>
              <a:t> i problemy finansowe występuj </a:t>
            </a:r>
            <a:r>
              <a:rPr lang="pl-PL" sz="2000" dirty="0" err="1" smtClean="0"/>
              <a:t>ace</a:t>
            </a:r>
            <a:r>
              <a:rPr lang="pl-PL" sz="2000" dirty="0" smtClean="0"/>
              <a:t> w poszczególnych instytucjach finansowych – Komisja nadzoru </a:t>
            </a:r>
            <a:r>
              <a:rPr lang="pl-PL" sz="2000" dirty="0" err="1" smtClean="0"/>
              <a:t>finansowegi</a:t>
            </a:r>
            <a:r>
              <a:rPr lang="pl-PL" sz="2000" dirty="0" smtClean="0"/>
              <a:t> , komisja </a:t>
            </a:r>
            <a:r>
              <a:rPr lang="pl-PL" sz="2000" dirty="0" err="1" smtClean="0"/>
              <a:t>Stabilnosci</a:t>
            </a:r>
            <a:r>
              <a:rPr lang="pl-PL" sz="2000" dirty="0" smtClean="0"/>
              <a:t> finansowej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Instytucje gwarancyjne – zapewniając </a:t>
            </a:r>
            <a:r>
              <a:rPr lang="pl-PL" sz="2000" dirty="0" err="1" smtClean="0"/>
              <a:t>ochrone</a:t>
            </a:r>
            <a:r>
              <a:rPr lang="pl-PL" sz="2000" dirty="0" smtClean="0"/>
              <a:t> środków klientów banków (instytucji finansowych) </a:t>
            </a:r>
            <a:r>
              <a:rPr lang="pl-PL" sz="2000" dirty="0" err="1" smtClean="0"/>
              <a:t>updałych</a:t>
            </a:r>
            <a:r>
              <a:rPr lang="pl-PL" sz="2000" dirty="0" smtClean="0"/>
              <a:t>; Bankowy </a:t>
            </a:r>
            <a:r>
              <a:rPr lang="pl-PL" sz="2000" dirty="0"/>
              <a:t>F</a:t>
            </a:r>
            <a:r>
              <a:rPr lang="pl-PL" sz="2000" dirty="0" smtClean="0"/>
              <a:t>undusz Gwarancyjny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Organy przymusowej restrukturyzacji;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Regulacje prawne.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873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5" y="188640"/>
            <a:ext cx="10585176" cy="5980385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Współczesne trendy w bankowości</a:t>
            </a:r>
          </a:p>
          <a:p>
            <a:pPr marL="457200" indent="-457200">
              <a:buAutoNum type="arabicPeriod"/>
            </a:pPr>
            <a:r>
              <a:rPr lang="pl-PL" dirty="0" smtClean="0"/>
              <a:t>Deregulacja; </a:t>
            </a:r>
            <a:r>
              <a:rPr lang="pl-PL" dirty="0" err="1" smtClean="0"/>
              <a:t>ogranizaczenie</a:t>
            </a:r>
            <a:r>
              <a:rPr lang="pl-PL" dirty="0" smtClean="0"/>
              <a:t> parasola </a:t>
            </a:r>
            <a:r>
              <a:rPr lang="pl-PL" dirty="0" err="1" smtClean="0"/>
              <a:t>ochronn</a:t>
            </a:r>
            <a:r>
              <a:rPr lang="pl-PL" dirty="0" smtClean="0"/>
              <a:t> ego państwa, zwiększenie konkurencji między bankami, likwidacja barier miedzy </a:t>
            </a:r>
            <a:r>
              <a:rPr lang="pl-PL" dirty="0" err="1" smtClean="0"/>
              <a:t>segmantami</a:t>
            </a:r>
            <a:r>
              <a:rPr lang="pl-PL" dirty="0" smtClean="0"/>
              <a:t> banków</a:t>
            </a:r>
          </a:p>
          <a:p>
            <a:pPr marL="457200" indent="-457200">
              <a:buAutoNum type="arabicPeriod"/>
            </a:pPr>
            <a:r>
              <a:rPr lang="pl-PL" dirty="0" smtClean="0"/>
              <a:t>Liberalizacja; dopuszczenie oddziałów zagranicznych i wejście na rynki </a:t>
            </a:r>
            <a:r>
              <a:rPr lang="pl-PL" dirty="0" err="1" smtClean="0"/>
              <a:t>zagraniczn</a:t>
            </a:r>
            <a:r>
              <a:rPr lang="pl-PL" dirty="0" smtClean="0"/>
              <a:t> e</a:t>
            </a:r>
          </a:p>
          <a:p>
            <a:pPr marL="457200" indent="-457200">
              <a:buAutoNum type="arabicPeriod"/>
            </a:pPr>
            <a:r>
              <a:rPr lang="pl-PL" dirty="0" smtClean="0"/>
              <a:t>Globalizacja; </a:t>
            </a:r>
            <a:r>
              <a:rPr lang="pl-PL" dirty="0" err="1" smtClean="0"/>
              <a:t>umiedzunarodoweienie</a:t>
            </a:r>
            <a:r>
              <a:rPr lang="pl-PL" dirty="0" smtClean="0"/>
              <a:t> operacji fina </a:t>
            </a:r>
            <a:r>
              <a:rPr lang="pl-PL" dirty="0" err="1" smtClean="0"/>
              <a:t>nsowych</a:t>
            </a:r>
            <a:r>
              <a:rPr lang="pl-PL" dirty="0" smtClean="0"/>
              <a:t>, tworzenie jednego rynku globalnego</a:t>
            </a:r>
          </a:p>
          <a:p>
            <a:pPr marL="457200" indent="-457200">
              <a:buAutoNum type="arabicPeriod"/>
            </a:pPr>
            <a:r>
              <a:rPr lang="pl-PL" dirty="0" smtClean="0"/>
              <a:t>Digitalizacja; zastąpienie dokumentów papierowych dokumentami </a:t>
            </a:r>
            <a:r>
              <a:rPr lang="pl-PL" dirty="0" err="1" smtClean="0"/>
              <a:t>elelktonicznymi</a:t>
            </a:r>
            <a:r>
              <a:rPr lang="pl-PL" dirty="0" smtClean="0"/>
              <a:t>, </a:t>
            </a:r>
            <a:r>
              <a:rPr lang="pl-PL" dirty="0" err="1" smtClean="0"/>
              <a:t>maltikanałowości</a:t>
            </a:r>
            <a:r>
              <a:rPr lang="pl-PL" dirty="0" smtClean="0"/>
              <a:t> docierania do klientów (telefon, mailing, intranet bankowy, </a:t>
            </a:r>
            <a:r>
              <a:rPr lang="pl-PL" dirty="0" err="1" smtClean="0"/>
              <a:t>call</a:t>
            </a:r>
            <a:r>
              <a:rPr lang="pl-PL" dirty="0" smtClean="0"/>
              <a:t> </a:t>
            </a:r>
            <a:r>
              <a:rPr lang="pl-PL" dirty="0" err="1" smtClean="0"/>
              <a:t>center</a:t>
            </a:r>
            <a:r>
              <a:rPr lang="pl-PL" dirty="0" smtClean="0"/>
              <a:t>, SMS, </a:t>
            </a:r>
            <a:r>
              <a:rPr lang="pl-PL" dirty="0" err="1" smtClean="0"/>
              <a:t>smarfon</a:t>
            </a:r>
            <a:r>
              <a:rPr lang="pl-PL" dirty="0" smtClean="0"/>
              <a:t> – bankowość mobilna)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82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188640"/>
            <a:ext cx="10801200" cy="6552728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341884" y="116632"/>
            <a:ext cx="10585175" cy="64807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Globalny kryzys finansowy (2007-2016)</a:t>
            </a:r>
          </a:p>
          <a:p>
            <a:pPr marL="0" indent="0">
              <a:buNone/>
            </a:pPr>
            <a:r>
              <a:rPr lang="pl-PL" dirty="0" smtClean="0"/>
              <a:t>Kryzysy bankowe i finansowe </a:t>
            </a:r>
            <a:r>
              <a:rPr lang="pl-PL" dirty="0" err="1" smtClean="0"/>
              <a:t>naturalnę</a:t>
            </a:r>
            <a:r>
              <a:rPr lang="pl-PL" dirty="0" smtClean="0"/>
              <a:t> konsekwencją </a:t>
            </a:r>
            <a:r>
              <a:rPr lang="pl-PL" dirty="0" err="1" smtClean="0"/>
              <a:t>istenienia</a:t>
            </a:r>
            <a:r>
              <a:rPr lang="pl-PL" dirty="0" smtClean="0"/>
              <a:t> cykli koniunkturalnych.</a:t>
            </a:r>
          </a:p>
          <a:p>
            <a:pPr marL="0" indent="0">
              <a:buNone/>
            </a:pPr>
            <a:r>
              <a:rPr lang="pl-PL" dirty="0" smtClean="0"/>
              <a:t>Nadmierny apetyt </a:t>
            </a:r>
            <a:r>
              <a:rPr lang="pl-PL" dirty="0" err="1" smtClean="0"/>
              <a:t>ban</a:t>
            </a:r>
            <a:r>
              <a:rPr lang="pl-PL" dirty="0" smtClean="0"/>
              <a:t> </a:t>
            </a:r>
            <a:r>
              <a:rPr lang="pl-PL" dirty="0" err="1" smtClean="0"/>
              <a:t>ków</a:t>
            </a:r>
            <a:r>
              <a:rPr lang="pl-PL" dirty="0" smtClean="0"/>
              <a:t> na ryzyko – głównie kredytowe.</a:t>
            </a:r>
          </a:p>
          <a:p>
            <a:pPr marL="0" indent="0">
              <a:buNone/>
            </a:pPr>
            <a:r>
              <a:rPr lang="pl-PL" dirty="0" smtClean="0"/>
              <a:t>Wg F.S. </a:t>
            </a:r>
            <a:r>
              <a:rPr lang="pl-PL" dirty="0" err="1" smtClean="0"/>
              <a:t>Mishkina</a:t>
            </a:r>
            <a:r>
              <a:rPr lang="pl-PL" dirty="0" smtClean="0"/>
              <a:t> kryzys finansowy to to sytuacja, w której pojawiają się poważne zakłócenia na rynku finansowym, objawiające się znacznym spadkiem cen aktywów oraz upadłością wielu instytucji finansowych i  niefinansowych.</a:t>
            </a:r>
          </a:p>
          <a:p>
            <a:pPr marL="0" indent="0">
              <a:buNone/>
            </a:pPr>
            <a:r>
              <a:rPr lang="pl-PL" b="1" i="1" dirty="0" smtClean="0"/>
              <a:t>Pierwsza faza </a:t>
            </a:r>
            <a:r>
              <a:rPr lang="pl-PL" b="1" i="1" dirty="0"/>
              <a:t>kryzysu </a:t>
            </a:r>
            <a:r>
              <a:rPr lang="pl-PL" b="1" i="1" dirty="0" smtClean="0"/>
              <a:t>globalnego 2007 rok  główne </a:t>
            </a:r>
            <a:r>
              <a:rPr lang="pl-PL" b="1" i="1" dirty="0"/>
              <a:t>przyczyny kryzysu </a:t>
            </a:r>
            <a:r>
              <a:rPr lang="pl-PL" b="1" i="1" dirty="0" err="1" smtClean="0"/>
              <a:t>subprime</a:t>
            </a:r>
            <a:r>
              <a:rPr lang="pl-PL" b="1" i="1" dirty="0" smtClean="0"/>
              <a:t>: </a:t>
            </a:r>
          </a:p>
          <a:p>
            <a:pPr marL="457200" indent="-457200">
              <a:buAutoNum type="arabicPeriod"/>
            </a:pPr>
            <a:r>
              <a:rPr lang="pl-PL" dirty="0" smtClean="0"/>
              <a:t>Dynamiczny rozwój akcji </a:t>
            </a:r>
            <a:r>
              <a:rPr lang="pl-PL" dirty="0" err="1" smtClean="0"/>
              <a:t>kredtowej</a:t>
            </a:r>
            <a:r>
              <a:rPr lang="pl-PL" dirty="0" smtClean="0"/>
              <a:t> przy obniżeniu wymogów wobec </a:t>
            </a:r>
            <a:r>
              <a:rPr lang="pl-PL" dirty="0" err="1" smtClean="0"/>
              <a:t>kredytob</a:t>
            </a:r>
            <a:r>
              <a:rPr lang="pl-PL" dirty="0" smtClean="0"/>
              <a:t> </a:t>
            </a:r>
            <a:r>
              <a:rPr lang="pl-PL" dirty="0" err="1" smtClean="0"/>
              <a:t>iorców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Duzy głównie spekulacyjny, wzrost cen nieruchomości, </a:t>
            </a:r>
            <a:r>
              <a:rPr lang="pl-PL" dirty="0" err="1" smtClean="0"/>
              <a:t>kredytrodawcy</a:t>
            </a:r>
            <a:r>
              <a:rPr lang="pl-PL" dirty="0" smtClean="0"/>
              <a:t> oczekiwali stałego wzrostu cen nieruchomości, że </a:t>
            </a:r>
            <a:r>
              <a:rPr lang="pl-PL" dirty="0" err="1" smtClean="0"/>
              <a:t>newqt</a:t>
            </a:r>
            <a:r>
              <a:rPr lang="pl-PL" dirty="0" smtClean="0"/>
              <a:t> przy niskiej </a:t>
            </a:r>
            <a:r>
              <a:rPr lang="pl-PL" dirty="0" err="1" smtClean="0"/>
              <a:t>zdolniości</a:t>
            </a:r>
            <a:r>
              <a:rPr lang="pl-PL" dirty="0" smtClean="0"/>
              <a:t> kredytowej </a:t>
            </a:r>
            <a:r>
              <a:rPr lang="pl-PL" dirty="0" err="1" smtClean="0"/>
              <a:t>kredytowbiorc</a:t>
            </a:r>
            <a:r>
              <a:rPr lang="pl-PL" dirty="0" smtClean="0"/>
              <a:t> ów zabezpieczenie </a:t>
            </a:r>
            <a:r>
              <a:rPr lang="pl-PL" dirty="0" err="1" smtClean="0"/>
              <a:t>pizwooli</a:t>
            </a:r>
            <a:r>
              <a:rPr lang="pl-PL" dirty="0" smtClean="0"/>
              <a:t> spłacić </a:t>
            </a:r>
            <a:r>
              <a:rPr lang="pl-PL" dirty="0" err="1" smtClean="0"/>
              <a:t>kredygt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Zainteresowanie banków </a:t>
            </a:r>
            <a:r>
              <a:rPr lang="pl-PL" dirty="0" err="1" smtClean="0"/>
              <a:t>sprzedaża</a:t>
            </a:r>
            <a:r>
              <a:rPr lang="pl-PL" dirty="0" smtClean="0"/>
              <a:t> </a:t>
            </a:r>
            <a:r>
              <a:rPr lang="pl-PL" dirty="0" err="1" smtClean="0"/>
              <a:t>wierzytelniosci</a:t>
            </a:r>
            <a:r>
              <a:rPr lang="pl-PL" dirty="0" smtClean="0"/>
              <a:t>  i sekurytyzacja</a:t>
            </a:r>
          </a:p>
          <a:p>
            <a:pPr marL="457200" indent="-457200">
              <a:buAutoNum type="arabicPeriod"/>
            </a:pPr>
            <a:r>
              <a:rPr lang="pl-PL" dirty="0" smtClean="0"/>
              <a:t>Złagodzenie warunków [polityki </a:t>
            </a:r>
            <a:r>
              <a:rPr lang="pl-PL" dirty="0" err="1" smtClean="0"/>
              <a:t>pieniznej</a:t>
            </a:r>
            <a:r>
              <a:rPr lang="pl-PL" dirty="0" smtClean="0"/>
              <a:t>, </a:t>
            </a:r>
            <a:r>
              <a:rPr lang="pl-PL" dirty="0" err="1" smtClean="0"/>
              <a:t>utzrymywanie</a:t>
            </a:r>
            <a:r>
              <a:rPr lang="pl-PL" dirty="0" smtClean="0"/>
              <a:t> przesz dłuższy czas niskich </a:t>
            </a:r>
            <a:r>
              <a:rPr lang="pl-PL" dirty="0" err="1" smtClean="0"/>
              <a:t>stó</a:t>
            </a:r>
            <a:r>
              <a:rPr lang="pl-PL" dirty="0" smtClean="0"/>
              <a:t> procentowych</a:t>
            </a:r>
          </a:p>
          <a:p>
            <a:pPr marL="0" indent="0">
              <a:buNone/>
            </a:pPr>
            <a:r>
              <a:rPr lang="pl-PL" dirty="0" smtClean="0"/>
              <a:t>Koncepcja </a:t>
            </a:r>
            <a:r>
              <a:rPr lang="pl-PL" i="1" dirty="0" err="1" smtClean="0"/>
              <a:t>subprime</a:t>
            </a:r>
            <a:r>
              <a:rPr lang="pl-PL" i="1" dirty="0" smtClean="0"/>
              <a:t> </a:t>
            </a:r>
            <a:r>
              <a:rPr lang="pl-PL" dirty="0" smtClean="0"/>
              <a:t>miała </a:t>
            </a:r>
            <a:r>
              <a:rPr lang="pl-PL" dirty="0"/>
              <a:t>umożliwić nabywanie domów niezamożnym Amerykanom </a:t>
            </a:r>
            <a:r>
              <a:rPr lang="pl-PL" dirty="0" smtClean="0"/>
              <a:t>często osób o złej historii </a:t>
            </a:r>
            <a:r>
              <a:rPr lang="pl-PL" dirty="0" err="1" smtClean="0"/>
              <a:t>kredyutowej</a:t>
            </a:r>
            <a:r>
              <a:rPr lang="pl-PL" dirty="0" smtClean="0"/>
              <a:t> i niskich dochodach. Nazwano ich później NINJA (</a:t>
            </a:r>
            <a:r>
              <a:rPr lang="pl-PL" i="1" dirty="0" smtClean="0"/>
              <a:t>no </a:t>
            </a:r>
            <a:r>
              <a:rPr lang="pl-PL" i="1" dirty="0" err="1" smtClean="0"/>
              <a:t>income</a:t>
            </a:r>
            <a:r>
              <a:rPr lang="pl-PL" i="1" dirty="0" smtClean="0"/>
              <a:t>, no </a:t>
            </a:r>
            <a:r>
              <a:rPr lang="pl-PL" i="1" dirty="0" err="1" smtClean="0"/>
              <a:t>job</a:t>
            </a:r>
            <a:r>
              <a:rPr lang="pl-PL" i="1" dirty="0" smtClean="0"/>
              <a:t>, no </a:t>
            </a:r>
            <a:r>
              <a:rPr lang="pl-PL" i="1" dirty="0" err="1" smtClean="0"/>
              <a:t>assets</a:t>
            </a:r>
            <a:r>
              <a:rPr lang="pl-PL" i="1" dirty="0" smtClean="0"/>
              <a:t>)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7443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729191" cy="6624736"/>
          </a:xfrm>
        </p:spPr>
        <p:txBody>
          <a:bodyPr/>
          <a:lstStyle/>
          <a:p>
            <a:pPr marL="0" indent="0">
              <a:buNone/>
            </a:pPr>
            <a:r>
              <a:rPr lang="pl-PL" b="1" i="1" dirty="0" smtClean="0"/>
              <a:t>Druga faza kryzysu – wrzesień 2008 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Przejecie przez rząd amerykański kontroli nad agencjami sponsorowanymi Federal </a:t>
            </a:r>
            <a:r>
              <a:rPr lang="pl-PL" dirty="0" err="1" smtClean="0"/>
              <a:t>National</a:t>
            </a:r>
            <a:r>
              <a:rPr lang="pl-PL" dirty="0" smtClean="0"/>
              <a:t> </a:t>
            </a:r>
            <a:r>
              <a:rPr lang="pl-PL" dirty="0" err="1" smtClean="0"/>
              <a:t>Mortgage</a:t>
            </a:r>
            <a:r>
              <a:rPr lang="pl-PL" dirty="0" smtClean="0"/>
              <a:t> </a:t>
            </a:r>
            <a:r>
              <a:rPr lang="pl-PL" dirty="0" err="1" smtClean="0"/>
              <a:t>Association</a:t>
            </a:r>
            <a:r>
              <a:rPr lang="pl-PL" dirty="0" smtClean="0"/>
              <a:t> (</a:t>
            </a:r>
            <a:r>
              <a:rPr lang="pl-PL" dirty="0" err="1" smtClean="0"/>
              <a:t>Fannie</a:t>
            </a:r>
            <a:r>
              <a:rPr lang="pl-PL" dirty="0" smtClean="0"/>
              <a:t> </a:t>
            </a:r>
            <a:r>
              <a:rPr lang="pl-PL" dirty="0" err="1" smtClean="0"/>
              <a:t>Mae</a:t>
            </a:r>
            <a:r>
              <a:rPr lang="pl-PL" dirty="0" smtClean="0"/>
              <a:t>) i Federal Home </a:t>
            </a:r>
            <a:r>
              <a:rPr lang="pl-PL" dirty="0" err="1" smtClean="0"/>
              <a:t>Loan</a:t>
            </a:r>
            <a:r>
              <a:rPr lang="pl-PL" dirty="0" smtClean="0"/>
              <a:t> </a:t>
            </a:r>
            <a:r>
              <a:rPr lang="pl-PL" dirty="0" err="1" smtClean="0"/>
              <a:t>Mortgage</a:t>
            </a:r>
            <a:r>
              <a:rPr lang="pl-PL" dirty="0" smtClean="0"/>
              <a:t> Corporation (</a:t>
            </a:r>
            <a:r>
              <a:rPr lang="pl-PL" dirty="0" err="1" smtClean="0"/>
              <a:t>Freddie</a:t>
            </a:r>
            <a:r>
              <a:rPr lang="pl-PL" dirty="0" smtClean="0"/>
              <a:t> Mac) (</a:t>
            </a:r>
            <a:r>
              <a:rPr lang="pl-PL" dirty="0" err="1" smtClean="0"/>
              <a:t>funny</a:t>
            </a:r>
            <a:r>
              <a:rPr lang="pl-PL" dirty="0" smtClean="0"/>
              <a:t> </a:t>
            </a:r>
            <a:r>
              <a:rPr lang="pl-PL" dirty="0" err="1" smtClean="0"/>
              <a:t>money</a:t>
            </a:r>
            <a:r>
              <a:rPr lang="pl-PL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Upadek Banku inwestycyjnego Lehman </a:t>
            </a:r>
            <a:r>
              <a:rPr lang="pl-PL" dirty="0" err="1" smtClean="0"/>
              <a:t>Brothers</a:t>
            </a:r>
            <a:r>
              <a:rPr lang="pl-PL" dirty="0" smtClean="0"/>
              <a:t> – </a:t>
            </a:r>
            <a:r>
              <a:rPr lang="pl-PL" dirty="0" err="1" smtClean="0"/>
              <a:t>zarazenie</a:t>
            </a:r>
            <a:r>
              <a:rPr lang="pl-PL" dirty="0" smtClean="0"/>
              <a:t> toksycznymi aktywami </a:t>
            </a:r>
            <a:r>
              <a:rPr lang="pl-PL" dirty="0"/>
              <a:t>banków europejskich - CDO – obligacje zabezpieczone długiem (ang. </a:t>
            </a:r>
            <a:r>
              <a:rPr lang="pl-PL" i="1" dirty="0" err="1"/>
              <a:t>collateralized</a:t>
            </a:r>
            <a:r>
              <a:rPr lang="pl-PL" i="1" dirty="0"/>
              <a:t> </a:t>
            </a:r>
            <a:r>
              <a:rPr lang="pl-PL" i="1" dirty="0" err="1"/>
              <a:t>debt</a:t>
            </a:r>
            <a:r>
              <a:rPr lang="pl-PL" i="1" dirty="0"/>
              <a:t> </a:t>
            </a:r>
            <a:r>
              <a:rPr lang="pl-PL" i="1" dirty="0" err="1"/>
              <a:t>obligations</a:t>
            </a:r>
            <a:r>
              <a:rPr lang="pl-PL" dirty="0"/>
              <a:t>) 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Upadek Washington Mutual (kupił JP Morgan Chase)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Przej</a:t>
            </a:r>
            <a:r>
              <a:rPr lang="pl-PL" dirty="0"/>
              <a:t>ę</a:t>
            </a:r>
            <a:r>
              <a:rPr lang="pl-PL" dirty="0" smtClean="0"/>
              <a:t>cie  Merrill Lynch przez Bank of </a:t>
            </a:r>
            <a:r>
              <a:rPr lang="pl-PL" dirty="0" err="1" smtClean="0"/>
              <a:t>America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Olbrzymie straty grupy AIG, która </a:t>
            </a:r>
            <a:r>
              <a:rPr lang="pl-PL" dirty="0" err="1" smtClean="0"/>
              <a:t>zebzpieczała</a:t>
            </a:r>
            <a:r>
              <a:rPr lang="pl-PL" dirty="0" smtClean="0"/>
              <a:t> CDS-</a:t>
            </a:r>
            <a:r>
              <a:rPr lang="pl-PL" dirty="0" err="1" smtClean="0"/>
              <a:t>c</a:t>
            </a:r>
            <a:r>
              <a:rPr lang="pl-PL" i="1" dirty="0" err="1" smtClean="0"/>
              <a:t>redit</a:t>
            </a:r>
            <a:r>
              <a:rPr lang="pl-PL" i="1" dirty="0" smtClean="0"/>
              <a:t> </a:t>
            </a:r>
            <a:r>
              <a:rPr lang="pl-PL" i="1" dirty="0" err="1" smtClean="0"/>
              <a:t>default</a:t>
            </a:r>
            <a:r>
              <a:rPr lang="pl-PL" i="1" dirty="0" smtClean="0"/>
              <a:t> swap </a:t>
            </a:r>
            <a:r>
              <a:rPr lang="pl-PL" dirty="0" smtClean="0"/>
              <a:t>instrumenty finansowe mające zabezpieczać przed bankructwem dłużnika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99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e walut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1_TF02895262.potx" id="{ADED521E-63B4-4D8B-B7AC-9933AF16EFBF}" vid="{5BC4CF27-5174-4C0F-AA65-6D5040B96EB7}"/>
    </a:ext>
  </a:extLst>
</a:theme>
</file>

<file path=ppt/theme/theme2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symboli walut (panoramiczna)</Template>
  <TotalTime>832</TotalTime>
  <Words>1531</Words>
  <Application>Microsoft Office PowerPoint</Application>
  <PresentationFormat>Niestandardowy</PresentationFormat>
  <Paragraphs>136</Paragraphs>
  <Slides>17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Cambria</vt:lpstr>
      <vt:lpstr>Wingdings</vt:lpstr>
      <vt:lpstr>Symbole walut 16:9</vt:lpstr>
      <vt:lpstr>                    Bankowość  Wykład 1 cz. 1</vt:lpstr>
      <vt:lpstr>Prezentacja programu PowerPoint</vt:lpstr>
      <vt:lpstr>Prezentacja programu PowerPoint</vt:lpstr>
      <vt:lpstr>2. Pojęcie systemu bankowego</vt:lpstr>
      <vt:lpstr>3. Modele systemu finansowego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Pojęcie banku Bank jest przedsiębiorstwem, które zaciąga i udziela kredyty, świadczy usługi w obrocie pienieznym, kredytowym i kmapitałowym oraz ofer  2. Istota systemu bankowego</dc:title>
  <dc:creator>Wincenty Kulpa</dc:creator>
  <cp:lastModifiedBy>Wincenty Kulpa</cp:lastModifiedBy>
  <cp:revision>47</cp:revision>
  <dcterms:created xsi:type="dcterms:W3CDTF">2021-02-05T16:16:55Z</dcterms:created>
  <dcterms:modified xsi:type="dcterms:W3CDTF">2021-04-10T10:07:52Z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