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8" r:id="rId11"/>
    <p:sldId id="264" r:id="rId12"/>
    <p:sldId id="266" r:id="rId13"/>
    <p:sldId id="267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044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558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432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82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283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393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908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481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700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911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805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A6C4A-7312-4E99-ABE7-FD0A2458B0A7}" type="datetimeFigureOut">
              <a:rPr lang="pl-PL" smtClean="0"/>
              <a:t>10.03.2023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0F54B-CFCD-48F3-B531-59B4E25AB4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098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807570"/>
            <a:ext cx="9144000" cy="2387600"/>
          </a:xfrm>
        </p:spPr>
        <p:txBody>
          <a:bodyPr/>
          <a:lstStyle/>
          <a:p>
            <a:r>
              <a:rPr lang="pl-PL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etap 3</a:t>
            </a:r>
            <a:br>
              <a:rPr lang="pl-PL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6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materiały pomocnicze</a:t>
            </a:r>
          </a:p>
        </p:txBody>
      </p:sp>
    </p:spTree>
    <p:extLst>
      <p:ext uri="{BB962C8B-B14F-4D97-AF65-F5344CB8AC3E}">
        <p14:creationId xmlns:p14="http://schemas.microsoft.com/office/powerpoint/2010/main" val="14722624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140677" y="189573"/>
            <a:ext cx="12051323" cy="6017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solidFill>
                  <a:srgbClr val="008000"/>
                </a:solidFill>
              </a:rPr>
              <a:t>Analiza siły dostawców i odbiorców: 7 czynników w Modelu konkurencji Portera</a:t>
            </a:r>
          </a:p>
        </p:txBody>
      </p:sp>
      <p:sp>
        <p:nvSpPr>
          <p:cNvPr id="2" name="Strzałka w prawo 1"/>
          <p:cNvSpPr/>
          <p:nvPr/>
        </p:nvSpPr>
        <p:spPr>
          <a:xfrm rot="1826984">
            <a:off x="288480" y="1126795"/>
            <a:ext cx="1184223" cy="8994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trzałka w prawo 2"/>
          <p:cNvSpPr/>
          <p:nvPr/>
        </p:nvSpPr>
        <p:spPr>
          <a:xfrm rot="9400330">
            <a:off x="10583056" y="1274165"/>
            <a:ext cx="1229193" cy="9743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3633" y="1407528"/>
            <a:ext cx="8034728" cy="4496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130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73369" y="965727"/>
            <a:ext cx="10515600" cy="7881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008000"/>
                </a:solidFill>
              </a:rPr>
              <a:t>6. </a:t>
            </a:r>
            <a:r>
              <a:rPr lang="pl-PL" dirty="0"/>
              <a:t>Wyniki analiz należy przedstawić na rysunku (uzupełnić model):</a:t>
            </a:r>
          </a:p>
          <a:p>
            <a:pPr marL="0" indent="0" algn="r">
              <a:buNone/>
            </a:pPr>
            <a:r>
              <a:rPr lang="pl-PL" i="1" dirty="0">
                <a:solidFill>
                  <a:srgbClr val="00CC99"/>
                </a:solidFill>
              </a:rPr>
              <a:t>Tutaj można wkleić wykres kołowy np. z podziałem % rynku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981785"/>
            <a:ext cx="8704384" cy="4573217"/>
          </a:xfrm>
          <a:prstGeom prst="rect">
            <a:avLst/>
          </a:prstGeom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733269" y="0"/>
            <a:ext cx="10515600" cy="609236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008000"/>
                </a:solidFill>
              </a:rPr>
              <a:t>Analiza atrakcyjności sektora według modelu pięciu sił Portera</a:t>
            </a:r>
          </a:p>
        </p:txBody>
      </p:sp>
      <p:cxnSp>
        <p:nvCxnSpPr>
          <p:cNvPr id="9" name="Łącznik zakrzywiony 8"/>
          <p:cNvCxnSpPr/>
          <p:nvPr/>
        </p:nvCxnSpPr>
        <p:spPr>
          <a:xfrm rot="5400000">
            <a:off x="5998621" y="1757845"/>
            <a:ext cx="2753273" cy="2488174"/>
          </a:xfrm>
          <a:prstGeom prst="curvedConnector3">
            <a:avLst/>
          </a:prstGeom>
          <a:ln w="28575"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572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10292"/>
            <a:ext cx="10515600" cy="564265"/>
          </a:xfrm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rgbClr val="0070C0"/>
                </a:solidFill>
              </a:rPr>
              <a:t>Punktowa ocena atrakcyjności sektora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79817" y="845356"/>
            <a:ext cx="11632366" cy="1037497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Model konkurencyjności – ocena jakościowa</a:t>
            </a:r>
          </a:p>
          <a:p>
            <a:r>
              <a:rPr lang="pl-PL" b="1" dirty="0">
                <a:solidFill>
                  <a:srgbClr val="0070C0"/>
                </a:solidFill>
              </a:rPr>
              <a:t>Ocena punktowa – ocena ilościowa </a:t>
            </a:r>
            <a:r>
              <a:rPr lang="pl-PL" dirty="0"/>
              <a:t>na podstawie wyników analizy atrakcyjności sektora według Portera – wykorzystując tabelę: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495" y="1882854"/>
            <a:ext cx="8769245" cy="454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90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394085"/>
            <a:ext cx="10515600" cy="4782878"/>
          </a:xfrm>
        </p:spPr>
        <p:txBody>
          <a:bodyPr/>
          <a:lstStyle/>
          <a:p>
            <a:pPr marL="914400" lvl="1" indent="-457200">
              <a:buAutoNum type="arabicPeriod"/>
            </a:pPr>
            <a:r>
              <a:rPr lang="pl-PL" dirty="0">
                <a:solidFill>
                  <a:srgbClr val="0070C0"/>
                </a:solidFill>
              </a:rPr>
              <a:t>Ocena każdego z 15 kryteriów </a:t>
            </a:r>
            <a:r>
              <a:rPr lang="pl-PL" dirty="0"/>
              <a:t>– punkty od 1 do 5 – czy wartość kryterium kształtuje się w sposób korzystny czy niekorzystny dla danego sektora? /im korzystniejszy wpływ, tym wyższa ocena/</a:t>
            </a:r>
          </a:p>
          <a:p>
            <a:pPr marL="914400" lvl="1" indent="-457200">
              <a:buAutoNum type="arabicPeriod"/>
            </a:pPr>
            <a:r>
              <a:rPr lang="pl-PL" dirty="0">
                <a:solidFill>
                  <a:srgbClr val="0070C0"/>
                </a:solidFill>
              </a:rPr>
              <a:t>Obliczenie i wpisanie oceny ważonej</a:t>
            </a:r>
          </a:p>
          <a:p>
            <a:pPr marL="914400" lvl="1" indent="-457200">
              <a:buAutoNum type="arabicPeriod"/>
            </a:pPr>
            <a:r>
              <a:rPr lang="pl-PL" dirty="0">
                <a:solidFill>
                  <a:srgbClr val="0070C0"/>
                </a:solidFill>
              </a:rPr>
              <a:t>Podsumowanie otrzymanych wyników i wnioski</a:t>
            </a:r>
          </a:p>
          <a:p>
            <a:pPr marL="457200" lvl="1" indent="0">
              <a:buNone/>
            </a:pPr>
            <a:endParaRPr lang="pl-PL" dirty="0"/>
          </a:p>
          <a:p>
            <a:pPr marL="457200" lvl="1" indent="0">
              <a:buNone/>
            </a:pPr>
            <a:r>
              <a:rPr lang="pl-PL" dirty="0"/>
              <a:t>Uwaga:</a:t>
            </a:r>
          </a:p>
          <a:p>
            <a:pPr marL="457200" lvl="1" indent="0">
              <a:buNone/>
            </a:pPr>
            <a:r>
              <a:rPr lang="pl-PL" dirty="0"/>
              <a:t>Ukończone zadanie 2 (każde zadanie/etap projektu) to takie, które zawiera wnioski z przeprowadzonej oceny sektora (po analizie jakościowej, ilościowej oraz łącznie), w którym działa opisane przedsiębiorstwo.</a:t>
            </a:r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3888"/>
          </a:xfrm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rgbClr val="0070C0"/>
                </a:solidFill>
              </a:rPr>
              <a:t>Punktowa ocena atrakcyjności sektora</a:t>
            </a:r>
          </a:p>
        </p:txBody>
      </p:sp>
    </p:spTree>
    <p:extLst>
      <p:ext uri="{BB962C8B-B14F-4D97-AF65-F5344CB8AC3E}">
        <p14:creationId xmlns:p14="http://schemas.microsoft.com/office/powerpoint/2010/main" val="1826484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8298" y="185244"/>
            <a:ext cx="10515600" cy="53428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8000"/>
                </a:solidFill>
              </a:rPr>
              <a:t>Analiza pięciu sił Portera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8298" y="85126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pl-PL" dirty="0"/>
              <a:t>Analiza sektora działalności danej firmy przez zbadanie 5 czynników kształtujących jego atrakcyjność dla bieżących i przyszłych inwestorów</a:t>
            </a:r>
          </a:p>
          <a:p>
            <a:r>
              <a:rPr lang="pl-PL" dirty="0"/>
              <a:t>Zalety:</a:t>
            </a:r>
          </a:p>
          <a:p>
            <a:pPr lvl="1"/>
            <a:r>
              <a:rPr lang="pl-PL" dirty="0"/>
              <a:t>Pozwala określić obecną i przewidywaną w przyszłości rentowność sektora</a:t>
            </a:r>
          </a:p>
          <a:p>
            <a:pPr lvl="1"/>
            <a:r>
              <a:rPr lang="pl-PL" dirty="0"/>
              <a:t>Pozwala zrozumieć zachowania konkurentów i ich wpływ na pozycję przedsiębiorstwa</a:t>
            </a:r>
          </a:p>
          <a:p>
            <a:pPr lvl="1"/>
            <a:r>
              <a:rPr lang="pl-PL" dirty="0"/>
              <a:t>Tworzy podstawę do oceny mocnych i słabych stron oraz skuteczności stosowanej przez przedsiębiorstwo strategii</a:t>
            </a:r>
          </a:p>
          <a:p>
            <a:pPr lvl="1"/>
            <a:r>
              <a:rPr lang="pl-PL" dirty="0"/>
              <a:t>Jest podstawą do pozycjonowania i budowy strategii konkurencji</a:t>
            </a:r>
          </a:p>
          <a:p>
            <a:pPr lvl="1"/>
            <a:r>
              <a:rPr lang="pl-PL" dirty="0"/>
              <a:t>Pozwala określić najlepszy moment i sposób wejścia/wyjścia do/z sektora</a:t>
            </a:r>
          </a:p>
          <a:p>
            <a:pPr lvl="1"/>
            <a:r>
              <a:rPr lang="pl-PL" dirty="0"/>
              <a:t>Pozwala inwestorom na wyszukiwanie branż i sektorów o dobrych perspektywach, zanim znajdą one odzwierciedlenie w cenach akcji</a:t>
            </a:r>
          </a:p>
        </p:txBody>
      </p:sp>
    </p:spTree>
    <p:extLst>
      <p:ext uri="{BB962C8B-B14F-4D97-AF65-F5344CB8AC3E}">
        <p14:creationId xmlns:p14="http://schemas.microsoft.com/office/powerpoint/2010/main" val="242856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9529" y="1214203"/>
            <a:ext cx="11242622" cy="40069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>
                <a:solidFill>
                  <a:srgbClr val="008000"/>
                </a:solidFill>
              </a:rPr>
              <a:t>Intensywność konkurencji wewnątrz sektora </a:t>
            </a:r>
            <a:r>
              <a:rPr lang="pl-PL" dirty="0"/>
              <a:t>i w efekcie jego rentowność określają relacje między następującymi czynnikami:</a:t>
            </a:r>
          </a:p>
          <a:p>
            <a:r>
              <a:rPr lang="pl-PL" dirty="0"/>
              <a:t>Siła przetargowa dostawców i możliwości wywierania przez nich nacisku na przedsiębiorstwa z danego sektora</a:t>
            </a:r>
          </a:p>
          <a:p>
            <a:r>
              <a:rPr lang="pl-PL" dirty="0"/>
              <a:t>Siła przetargowa nabywców i możliwości wywierania przez nich nacisku na przedsiębiorstwa z danego sektora</a:t>
            </a:r>
          </a:p>
          <a:p>
            <a:r>
              <a:rPr lang="pl-PL" dirty="0"/>
              <a:t>Rywalizacja między przedsiębiorstwami sektora</a:t>
            </a:r>
          </a:p>
          <a:p>
            <a:r>
              <a:rPr lang="pl-PL" dirty="0"/>
              <a:t>Groźba pojawienia się nowych producentów</a:t>
            </a:r>
          </a:p>
          <a:p>
            <a:r>
              <a:rPr lang="pl-PL" dirty="0"/>
              <a:t>Groźba pojawienia się substytutów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335537"/>
            <a:ext cx="10515600" cy="534284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8000"/>
                </a:solidFill>
              </a:rPr>
              <a:t>Analiza pięciu sił Portera</a:t>
            </a:r>
          </a:p>
        </p:txBody>
      </p:sp>
    </p:spTree>
    <p:extLst>
      <p:ext uri="{BB962C8B-B14F-4D97-AF65-F5344CB8AC3E}">
        <p14:creationId xmlns:p14="http://schemas.microsoft.com/office/powerpoint/2010/main" val="746632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931" y="694910"/>
            <a:ext cx="11812250" cy="46517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8000"/>
                </a:solidFill>
              </a:rPr>
              <a:t>Siła przetargowa dostawców i nabywców</a:t>
            </a:r>
          </a:p>
          <a:p>
            <a:pPr lvl="1"/>
            <a:r>
              <a:rPr lang="pl-PL" dirty="0"/>
              <a:t>Jeśli dostawcy są bardziej skoncentrowani niż sektor, to mogą podnosić ceny dostaw,  obniżać ich jakość czy zmieniać warunki dostaw co będzie skutkowało obniżeniem rentowności sektora. Natomiast przedsiębiorstwo o silnej pozycji w sektorze może próbować zwiększyć swoją siłę przetargową i zagrozić zmianą dostawcy. </a:t>
            </a:r>
          </a:p>
          <a:p>
            <a:pPr lvl="1"/>
            <a:r>
              <a:rPr lang="pl-PL" dirty="0"/>
              <a:t>Im wyższy stopień koncentracji sektora dostawcy względem sektora odbiorcy, tym większa jest jego siła oddziaływania  – przykład – dostawca: koncern coca-cola, zaopatrujący sieć hurtowni i restauracji może dyktować warunki dostaw rozproszonym odbiorcom; odbiorca: koncern samochodowy – tysiące dostawców i kooperantów muszą dostosować się do wymagań i stylu pracy swojego odbiorcy</a:t>
            </a:r>
          </a:p>
          <a:p>
            <a:pPr lvl="1"/>
            <a:r>
              <a:rPr lang="pl-PL" dirty="0"/>
              <a:t>Jeśli dostawca ma świadomość, że od jego produktu zależy jakość wyrobu klienta, będzie się starał wykorzystać to w negocjowaniu warunków dostaw. Pozycja dostawcy czy odbiorcy jest tym silniejsza, im bardziej niepowtarzalny, unikatowy jest jej wyrób czy stosowana technologia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98161" y="0"/>
            <a:ext cx="10515600" cy="639763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8000"/>
                </a:solidFill>
              </a:rPr>
              <a:t>Analiza pięciu sił Portera</a:t>
            </a:r>
          </a:p>
        </p:txBody>
      </p:sp>
    </p:spTree>
    <p:extLst>
      <p:ext uri="{BB962C8B-B14F-4D97-AF65-F5344CB8AC3E}">
        <p14:creationId xmlns:p14="http://schemas.microsoft.com/office/powerpoint/2010/main" val="300109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8317" y="746333"/>
            <a:ext cx="1113894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8000"/>
                </a:solidFill>
              </a:rPr>
              <a:t>Rywalizacja między przedsiębiorstwami sektora </a:t>
            </a:r>
            <a:r>
              <a:rPr lang="pl-PL" dirty="0"/>
              <a:t>– w analizie polega na określeniu jego struktury i sposobu podziału, w jaki konkurujące ze sobą przedsiębiorstwa podzieliły między siebie rynek</a:t>
            </a:r>
          </a:p>
          <a:p>
            <a:r>
              <a:rPr lang="pl-PL" b="1" dirty="0"/>
              <a:t>Koncentracja sektora </a:t>
            </a:r>
            <a:r>
              <a:rPr lang="pl-PL" dirty="0"/>
              <a:t>– analiza udziału w rynku głównych jego graczy; przykład – jeśli trzech głównych producentów piwa skupia 60% udziałów – to oligopolistyczna struktura sektora, co działa zniechęcająco na inwestorów</a:t>
            </a:r>
          </a:p>
          <a:p>
            <a:r>
              <a:rPr lang="pl-PL" dirty="0"/>
              <a:t>Duża liczba firm o małych zrównoważonych udziałach w rynku stwarza w sektorze warunki podobne do wolnej konkurencji</a:t>
            </a:r>
          </a:p>
          <a:p>
            <a:r>
              <a:rPr lang="pl-PL" dirty="0"/>
              <a:t>Silna koncentracja sektora – przykład – w Polsce: telekomunikacja przewodowa, przewozy kolejowe, produkcja paliw</a:t>
            </a:r>
          </a:p>
          <a:p>
            <a:r>
              <a:rPr lang="pl-PL" dirty="0"/>
              <a:t>Sektor rozproszony – przykład – w Polsce: produkcja mięsa, sektory przetworów mlecznych, handlu hurtowego, hotelarstwa 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49275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8000"/>
                </a:solidFill>
              </a:rPr>
              <a:t>Analiza pięciu sił Portera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9646" y="5666282"/>
            <a:ext cx="9938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Gdzie szukać informacji? np. raporty branżowe w prasie</a:t>
            </a:r>
          </a:p>
        </p:txBody>
      </p:sp>
    </p:spTree>
    <p:extLst>
      <p:ext uri="{BB962C8B-B14F-4D97-AF65-F5344CB8AC3E}">
        <p14:creationId xmlns:p14="http://schemas.microsoft.com/office/powerpoint/2010/main" val="20918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2401" y="794480"/>
            <a:ext cx="11737298" cy="49167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3400" b="1" dirty="0">
                <a:solidFill>
                  <a:srgbClr val="008000"/>
                </a:solidFill>
              </a:rPr>
              <a:t>Groźba pojawienia się nowych producentów/produktów i substytutów</a:t>
            </a:r>
          </a:p>
          <a:p>
            <a:pPr lvl="1"/>
            <a:r>
              <a:rPr lang="pl-PL" sz="2600" b="1" dirty="0"/>
              <a:t>Produkt nowy </a:t>
            </a:r>
            <a:r>
              <a:rPr lang="pl-PL" sz="2600" dirty="0"/>
              <a:t>– jest odmianą produktu wytwarzanego w sektorze, ma takie same lub podobne cechy użytkowe, różni się opakowaniem, znakiem firmowym, jakością i wyglądem</a:t>
            </a:r>
          </a:p>
          <a:p>
            <a:pPr lvl="1"/>
            <a:r>
              <a:rPr lang="pl-PL" sz="2600" b="1" dirty="0"/>
              <a:t>Substytut</a:t>
            </a:r>
            <a:r>
              <a:rPr lang="pl-PL" sz="2600" dirty="0"/>
              <a:t> – produkt zastępczy – jest w sensie technologicznym zupełnie innym produktem, ale pełni podobną lub szerszą funkcję użytkową i zaspokaja podobną potrzebę klienta</a:t>
            </a:r>
          </a:p>
          <a:p>
            <a:r>
              <a:rPr lang="pl-PL" dirty="0"/>
              <a:t>np. kawa rozpuszczalna – kiedy pojawiła się na rynku była nowym produktem w stosunku do kawy ziarnistej, ale substytutem dla sprzętu do mielenia i parzenia kawy; telewizory – substytut dla kina</a:t>
            </a:r>
          </a:p>
          <a:p>
            <a:r>
              <a:rPr lang="pl-PL" dirty="0"/>
              <a:t>Groźba pojawienia się nowych producentów/produktów – największa w sektorach młodych, o dużej dynamice popytu, w których kliencie nie przyzwyczaili się jeszcze do określonych wzorów, marek</a:t>
            </a:r>
          </a:p>
          <a:p>
            <a:r>
              <a:rPr lang="pl-PL" dirty="0"/>
              <a:t>Groźba pojawienia się substytutów – wzrasta ze starzeniem się sektora, gdy następuje znudzenie klientów produktem, a postęp techniczny podsuwa nowe technologie i wynalazki, lepiej zaspokajające potrzeby klientów</a:t>
            </a:r>
          </a:p>
          <a:p>
            <a:r>
              <a:rPr lang="pl-PL" dirty="0"/>
              <a:t>Bariery wejścia/wyjścia z/do sektora (formalne, celne, brak dostępu do kanałów dystrybucji, wysoki poziom technologiczny) – im mocniejsze tym groźba konkurencji zewnętrznej niższa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763250" y="0"/>
            <a:ext cx="10515600" cy="629588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8000"/>
                </a:solidFill>
              </a:rPr>
              <a:t>Analiza pięciu sił Portera</a:t>
            </a:r>
          </a:p>
        </p:txBody>
      </p:sp>
    </p:spTree>
    <p:extLst>
      <p:ext uri="{BB962C8B-B14F-4D97-AF65-F5344CB8AC3E}">
        <p14:creationId xmlns:p14="http://schemas.microsoft.com/office/powerpoint/2010/main" val="4283560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7251" y="669196"/>
            <a:ext cx="11437495" cy="1177189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AutoNum type="arabicPeriod"/>
            </a:pPr>
            <a:r>
              <a:rPr lang="pl-PL" b="1" dirty="0">
                <a:solidFill>
                  <a:srgbClr val="008000"/>
                </a:solidFill>
              </a:rPr>
              <a:t>Analiza struktury wewnętrznej sektora</a:t>
            </a:r>
            <a:r>
              <a:rPr lang="pl-PL" dirty="0"/>
              <a:t>, w którym działa opisane przedsiębiorstwo; wpisanie 10 przedsiębiorstw mających najwyższe obroty i określenie ich udziałów w rynku w ostatnich 3 latach (jeśli sektor jest bardzo rozproszony – określenie udziałów grup producentów).</a:t>
            </a:r>
          </a:p>
          <a:p>
            <a:pPr marL="457200" lvl="1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669196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008000"/>
                </a:solidFill>
              </a:rPr>
              <a:t>Analiza atrakcyjności sektora według modelu pięciu sił Portera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332" y="1846385"/>
            <a:ext cx="10534467" cy="4569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761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1354" y="879231"/>
            <a:ext cx="11764108" cy="4717440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b="1" dirty="0">
                <a:solidFill>
                  <a:srgbClr val="008000"/>
                </a:solidFill>
              </a:rPr>
              <a:t>2. Określenie groźby pojawienia się nowych konkurentów:</a:t>
            </a:r>
          </a:p>
          <a:p>
            <a:pPr lvl="1"/>
            <a:r>
              <a:rPr lang="pl-PL" dirty="0"/>
              <a:t>jak duże są bariery wejścia (ekonomiczne i biurokratyczne) do sektora i co się składa na koszt wejścia; jak duża jest możliwość zwalczania nowych producentów przez przedsiębiorstwa sektora?</a:t>
            </a:r>
          </a:p>
          <a:p>
            <a:pPr lvl="1"/>
            <a:r>
              <a:rPr lang="pl-PL" dirty="0"/>
              <a:t>jaka jest bieżąca i przyszła rentowność sektora?</a:t>
            </a:r>
          </a:p>
          <a:p>
            <a:pPr lvl="1"/>
            <a:r>
              <a:rPr lang="pl-PL" dirty="0"/>
              <a:t>w jakiej fazie życia znajdują się najważniejsze wyroby sektora, ile lat życia mają przed sobą?</a:t>
            </a:r>
          </a:p>
          <a:p>
            <a:pPr lvl="1"/>
            <a:r>
              <a:rPr lang="pl-PL" dirty="0"/>
              <a:t>czy obecnie sektor jest oceniany przez inwestorów za atrakcyjny i czy jest duże zainteresowanie wejściem do niego?</a:t>
            </a:r>
          </a:p>
          <a:p>
            <a:pPr lvl="1"/>
            <a:r>
              <a:rPr lang="pl-PL" dirty="0"/>
              <a:t>którzy inwestorzy mają możliwość pokonania barier wejścia do sektora i staną się w najbliższych latach jego uczestnikami?,.</a:t>
            </a:r>
          </a:p>
          <a:p>
            <a:r>
              <a:rPr lang="pl-PL" b="1" dirty="0">
                <a:solidFill>
                  <a:srgbClr val="008000"/>
                </a:solidFill>
              </a:rPr>
              <a:t>3. Określenie groźby pojawienia się substytutów:</a:t>
            </a:r>
          </a:p>
          <a:p>
            <a:pPr lvl="1"/>
            <a:r>
              <a:rPr lang="pl-PL" dirty="0"/>
              <a:t>Jakie substytuty produktów sektora występują obecnie i jaką część popytu zaspokajają?</a:t>
            </a:r>
          </a:p>
          <a:p>
            <a:pPr lvl="1"/>
            <a:r>
              <a:rPr lang="pl-PL" dirty="0"/>
              <a:t>Jakie substytuty pojawią się w przyszłości i w jakim stopniu będą zagrażały rozwojowi sektora?</a:t>
            </a:r>
          </a:p>
          <a:p>
            <a:pPr lvl="1"/>
            <a:r>
              <a:rPr lang="pl-PL" dirty="0"/>
              <a:t>Jaka jest możliwość podjęcia produkcji substytutów przez producentów badanego sektora?</a:t>
            </a:r>
          </a:p>
          <a:p>
            <a:endParaRPr lang="pl-PL" b="1" dirty="0">
              <a:solidFill>
                <a:srgbClr val="008000"/>
              </a:solidFill>
            </a:endParaRPr>
          </a:p>
          <a:p>
            <a:endParaRPr lang="pl-PL" b="1" dirty="0">
              <a:solidFill>
                <a:srgbClr val="008000"/>
              </a:solidFill>
            </a:endParaRPr>
          </a:p>
          <a:p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905608" y="224449"/>
            <a:ext cx="10515600" cy="51410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dirty="0">
                <a:solidFill>
                  <a:srgbClr val="008000"/>
                </a:solidFill>
              </a:rPr>
              <a:t>Analiza atrakcyjności sektora według modelu pięciu sił Portera</a:t>
            </a:r>
          </a:p>
        </p:txBody>
      </p:sp>
    </p:spTree>
    <p:extLst>
      <p:ext uri="{BB962C8B-B14F-4D97-AF65-F5344CB8AC3E}">
        <p14:creationId xmlns:p14="http://schemas.microsoft.com/office/powerpoint/2010/main" val="49673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9685" y="896235"/>
            <a:ext cx="11332563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8000"/>
                </a:solidFill>
              </a:rPr>
              <a:t>4. Określenie siły oddziaływań dostawców </a:t>
            </a:r>
            <a:r>
              <a:rPr lang="pl-PL" dirty="0"/>
              <a:t>– dokonaj segmentacji (podziału) dostawców, wyróżniając grupy jednorodne, przyjmując jako kryterium rodzaj produktów, wielkość dostawcy, kierunek geograficzny lub inne, charakterystyczne dla danego sektora. Następnie, biorąc pod uwagę 7 czynników wymienionych w modelu konkurencji Portera, oceń w punktach (0 do 5) siłę oddziaływania każdej z grup dostawców. Który z dostawców ma największą siłę oddziaływania, a których dostawców można zmienić lub zdominować? </a:t>
            </a:r>
            <a:r>
              <a:rPr lang="pl-PL" b="1" dirty="0">
                <a:solidFill>
                  <a:srgbClr val="008000"/>
                </a:solidFill>
              </a:rPr>
              <a:t>– na podstawie 7 czynników wymienionych w Modelu konkurencji Portera</a:t>
            </a:r>
          </a:p>
          <a:p>
            <a:pPr marL="0" lvl="0" indent="0">
              <a:buNone/>
            </a:pPr>
            <a:endParaRPr lang="pl-PL" sz="900" dirty="0"/>
          </a:p>
          <a:p>
            <a:pPr marL="0" lvl="0" indent="0">
              <a:buNone/>
            </a:pPr>
            <a:r>
              <a:rPr lang="pl-PL" b="1" dirty="0">
                <a:solidFill>
                  <a:srgbClr val="008000"/>
                </a:solidFill>
              </a:rPr>
              <a:t>5. Określenie siły oddziaływań nabywców </a:t>
            </a:r>
            <a:r>
              <a:rPr lang="pl-PL" dirty="0"/>
              <a:t>– dokonanie segmentacji rynku, wyróżniając wśród nabywców jednorodne grupy według kryterium kierunku i sposobu sprzedaży, kierunku geograficznego, udziału w rynku, itp. </a:t>
            </a:r>
          </a:p>
          <a:p>
            <a:pPr lvl="0"/>
            <a:r>
              <a:rPr lang="pl-PL" dirty="0"/>
              <a:t>Ocena siły oddziaływania każdej grupy nabywców, opierając się na kryteriach z modelu konkurencji Portera: Od której grupy klientów zależy przede wszystkim rozwój sektora, a która grupa stwarza najwięcej trudności?</a:t>
            </a:r>
            <a:r>
              <a:rPr lang="pl-PL" b="1" dirty="0">
                <a:solidFill>
                  <a:srgbClr val="008000"/>
                </a:solidFill>
              </a:rPr>
              <a:t> – na podstawie 7 czynników wymienionych w Modelu konkurencji Portera</a:t>
            </a:r>
            <a:endParaRPr lang="pl-PL" dirty="0"/>
          </a:p>
        </p:txBody>
      </p:sp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59137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rgbClr val="008000"/>
                </a:solidFill>
              </a:rPr>
              <a:t>Analiza atrakcyjności sektora według modelu pięciu sił Portera</a:t>
            </a:r>
          </a:p>
        </p:txBody>
      </p:sp>
    </p:spTree>
    <p:extLst>
      <p:ext uri="{BB962C8B-B14F-4D97-AF65-F5344CB8AC3E}">
        <p14:creationId xmlns:p14="http://schemas.microsoft.com/office/powerpoint/2010/main" val="2417853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1161</Words>
  <Application>Microsoft Office PowerPoint</Application>
  <PresentationFormat>Panoramiczny</PresentationFormat>
  <Paragraphs>70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etap 3 materiały pomocnicze</vt:lpstr>
      <vt:lpstr>Analiza pięciu sił Portera</vt:lpstr>
      <vt:lpstr>Analiza pięciu sił Portera</vt:lpstr>
      <vt:lpstr>Analiza pięciu sił Portera</vt:lpstr>
      <vt:lpstr>Analiza pięciu sił Portera</vt:lpstr>
      <vt:lpstr>Analiza pięciu sił Portera</vt:lpstr>
      <vt:lpstr>Analiza atrakcyjności sektora według modelu pięciu sił Portera</vt:lpstr>
      <vt:lpstr>Analiza atrakcyjności sektora według modelu pięciu sił Portera</vt:lpstr>
      <vt:lpstr>Analiza atrakcyjności sektora według modelu pięciu sił Portera</vt:lpstr>
      <vt:lpstr>Analiza siły dostawców i odbiorców: 7 czynników w Modelu konkurencji Portera</vt:lpstr>
      <vt:lpstr>Analiza atrakcyjności sektora według modelu pięciu sił Portera</vt:lpstr>
      <vt:lpstr>Punktowa ocena atrakcyjności sektora</vt:lpstr>
      <vt:lpstr>Punktowa ocena atrakcyjności sektora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Useer</dc:creator>
  <cp:lastModifiedBy>Katarzyna Korzyńska</cp:lastModifiedBy>
  <cp:revision>20</cp:revision>
  <dcterms:created xsi:type="dcterms:W3CDTF">2021-03-27T21:50:03Z</dcterms:created>
  <dcterms:modified xsi:type="dcterms:W3CDTF">2023-03-10T10:58:14Z</dcterms:modified>
</cp:coreProperties>
</file>