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sldIdLst>
    <p:sldId id="256" r:id="rId2"/>
    <p:sldId id="257" r:id="rId3"/>
    <p:sldId id="281" r:id="rId4"/>
    <p:sldId id="261" r:id="rId5"/>
    <p:sldId id="258" r:id="rId6"/>
    <p:sldId id="259" r:id="rId7"/>
    <p:sldId id="262" r:id="rId8"/>
    <p:sldId id="289" r:id="rId9"/>
    <p:sldId id="290" r:id="rId10"/>
    <p:sldId id="263" r:id="rId11"/>
    <p:sldId id="264" r:id="rId12"/>
    <p:sldId id="265" r:id="rId13"/>
    <p:sldId id="266" r:id="rId14"/>
    <p:sldId id="280" r:id="rId15"/>
    <p:sldId id="282" r:id="rId16"/>
    <p:sldId id="283" r:id="rId17"/>
    <p:sldId id="286" r:id="rId18"/>
    <p:sldId id="284" r:id="rId19"/>
    <p:sldId id="270" r:id="rId20"/>
    <p:sldId id="274" r:id="rId21"/>
    <p:sldId id="275" r:id="rId22"/>
    <p:sldId id="276" r:id="rId23"/>
    <p:sldId id="277" r:id="rId24"/>
    <p:sldId id="278" r:id="rId25"/>
    <p:sldId id="288" r:id="rId26"/>
    <p:sldId id="29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yl pośredn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Styl jasny 3 — Ak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pl-PL" sz="1600" b="1">
                <a:solidFill>
                  <a:sysClr val="windowText" lastClr="000000"/>
                </a:solidFill>
                <a:latin typeface="Arial" panose="020B0604020202020204" pitchFamily="34" charset="0"/>
                <a:cs typeface="Arial" panose="020B0604020202020204" pitchFamily="34" charset="0"/>
              </a:rPr>
              <a:t>Liczba</a:t>
            </a:r>
            <a:r>
              <a:rPr lang="pl-PL" sz="1600" b="1" baseline="0">
                <a:solidFill>
                  <a:sysClr val="windowText" lastClr="000000"/>
                </a:solidFill>
                <a:latin typeface="Arial" panose="020B0604020202020204" pitchFamily="34" charset="0"/>
                <a:cs typeface="Arial" panose="020B0604020202020204" pitchFamily="34" charset="0"/>
              </a:rPr>
              <a:t> ludności Węgier</a:t>
            </a:r>
            <a:endParaRPr lang="en-US" sz="1600"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itle>
    <c:autoTitleDeleted val="0"/>
    <c:plotArea>
      <c:layout/>
      <c:barChart>
        <c:barDir val="col"/>
        <c:grouping val="stacked"/>
        <c:varyColors val="0"/>
        <c:ser>
          <c:idx val="0"/>
          <c:order val="0"/>
          <c:tx>
            <c:strRef>
              <c:f>Arkusz1!$B$1</c:f>
              <c:strCache>
                <c:ptCount val="1"/>
                <c:pt idx="0">
                  <c:v>Liczba ludności Węgier w danych latach</c:v>
                </c:pt>
              </c:strCache>
            </c:strRef>
          </c:tx>
          <c:spPr>
            <a:solidFill>
              <a:srgbClr val="FF0000"/>
            </a:solidFill>
            <a:ln>
              <a:noFill/>
            </a:ln>
            <a:effectLst/>
          </c:spPr>
          <c:invertIfNegative val="0"/>
          <c:cat>
            <c:numRef>
              <c:f>Arkusz1!$A$2:$A$12</c:f>
              <c:numCache>
                <c:formatCode>General</c:formatCode>
                <c:ptCount val="11"/>
                <c:pt idx="0">
                  <c:v>1950</c:v>
                </c:pt>
                <c:pt idx="1">
                  <c:v>1960</c:v>
                </c:pt>
                <c:pt idx="2">
                  <c:v>1970</c:v>
                </c:pt>
                <c:pt idx="3">
                  <c:v>1980</c:v>
                </c:pt>
                <c:pt idx="4">
                  <c:v>1990</c:v>
                </c:pt>
                <c:pt idx="5">
                  <c:v>2000</c:v>
                </c:pt>
                <c:pt idx="6">
                  <c:v>2005</c:v>
                </c:pt>
                <c:pt idx="7">
                  <c:v>2010</c:v>
                </c:pt>
                <c:pt idx="8">
                  <c:v>2015</c:v>
                </c:pt>
                <c:pt idx="9">
                  <c:v>2018</c:v>
                </c:pt>
                <c:pt idx="10">
                  <c:v>2020</c:v>
                </c:pt>
              </c:numCache>
            </c:numRef>
          </c:cat>
          <c:val>
            <c:numRef>
              <c:f>Arkusz1!$B$2:$B$12</c:f>
              <c:numCache>
                <c:formatCode>General</c:formatCode>
                <c:ptCount val="11"/>
                <c:pt idx="0">
                  <c:v>9292514</c:v>
                </c:pt>
                <c:pt idx="1">
                  <c:v>9961044</c:v>
                </c:pt>
                <c:pt idx="2">
                  <c:v>10322099</c:v>
                </c:pt>
                <c:pt idx="3">
                  <c:v>10709463</c:v>
                </c:pt>
                <c:pt idx="4">
                  <c:v>10374823</c:v>
                </c:pt>
                <c:pt idx="5">
                  <c:v>10222224</c:v>
                </c:pt>
                <c:pt idx="6">
                  <c:v>10097549</c:v>
                </c:pt>
                <c:pt idx="7">
                  <c:v>10014324</c:v>
                </c:pt>
                <c:pt idx="8">
                  <c:v>9855571</c:v>
                </c:pt>
                <c:pt idx="9">
                  <c:v>9778371</c:v>
                </c:pt>
                <c:pt idx="10">
                  <c:v>9679249</c:v>
                </c:pt>
              </c:numCache>
            </c:numRef>
          </c:val>
          <c:extLst>
            <c:ext xmlns:c16="http://schemas.microsoft.com/office/drawing/2014/chart" uri="{C3380CC4-5D6E-409C-BE32-E72D297353CC}">
              <c16:uniqueId val="{00000000-B8A4-466C-886A-5E87428BBCAC}"/>
            </c:ext>
          </c:extLst>
        </c:ser>
        <c:dLbls>
          <c:showLegendKey val="0"/>
          <c:showVal val="0"/>
          <c:showCatName val="0"/>
          <c:showSerName val="0"/>
          <c:showPercent val="0"/>
          <c:showBubbleSize val="0"/>
        </c:dLbls>
        <c:gapWidth val="50"/>
        <c:overlap val="100"/>
        <c:axId val="99019008"/>
        <c:axId val="114141056"/>
      </c:barChart>
      <c:catAx>
        <c:axId val="990190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114141056"/>
        <c:crossesAt val="8.8000000000000071E+204"/>
        <c:auto val="1"/>
        <c:lblAlgn val="ctr"/>
        <c:lblOffset val="100"/>
        <c:noMultiLvlLbl val="0"/>
      </c:catAx>
      <c:valAx>
        <c:axId val="114141056"/>
        <c:scaling>
          <c:orientation val="minMax"/>
        </c:scaling>
        <c:delete val="0"/>
        <c:axPos val="l"/>
        <c:majorGridlines>
          <c:spPr>
            <a:ln w="9525" cap="flat" cmpd="sng" algn="ctr">
              <a:solidFill>
                <a:schemeClr val="tx1">
                  <a:alpha val="57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l-PL"/>
          </a:p>
        </c:txPr>
        <c:crossAx val="99019008"/>
        <c:crosses val="autoZero"/>
        <c:crossBetween val="between"/>
        <c:majorUnit val="400000"/>
        <c:dispUnits>
          <c:builtInUnit val="millions"/>
          <c:dispUnitsLbl>
            <c:layout>
              <c:manualLayout>
                <c:xMode val="edge"/>
                <c:yMode val="edge"/>
                <c:x val="1.6588906168999482E-2"/>
                <c:y val="0.12431924882629113"/>
              </c:manualLayout>
            </c:layout>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pl-PL"/>
                    <a:t>liczba</a:t>
                  </a:r>
                  <a:r>
                    <a:rPr lang="pl-PL" baseline="0"/>
                    <a:t> osób (w mln)</a:t>
                  </a:r>
                  <a:endParaRPr lang="pl-PL"/>
                </a:p>
              </c:rich>
            </c:tx>
            <c:spPr>
              <a:noFill/>
              <a:ln>
                <a:noFill/>
              </a:ln>
              <a:effectLst/>
            </c:sp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pl-PL"/>
        </a:p>
      </c:txPr>
    </c:title>
    <c:autoTitleDeleted val="0"/>
    <c:plotArea>
      <c:layout/>
      <c:lineChart>
        <c:grouping val="standard"/>
        <c:varyColors val="0"/>
        <c:ser>
          <c:idx val="0"/>
          <c:order val="0"/>
          <c:tx>
            <c:strRef>
              <c:f>Arkusz1!$B$1</c:f>
              <c:strCache>
                <c:ptCount val="1"/>
                <c:pt idx="0">
                  <c:v>Stopa inflacji na Węgrzech w poszczególnych latach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4595103578154445E-2"/>
                  <c:y val="-2.6858063520048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9D-40D1-829A-203AD9B12CB2}"/>
                </c:ext>
              </c:extLst>
            </c:dLbl>
            <c:dLbl>
              <c:idx val="1"/>
              <c:layout>
                <c:manualLayout>
                  <c:x val="-3.2886101101769087E-2"/>
                  <c:y val="2.37428219954478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9D-40D1-829A-203AD9B12CB2}"/>
                </c:ext>
              </c:extLst>
            </c:dLbl>
            <c:dLbl>
              <c:idx val="2"/>
              <c:layout>
                <c:manualLayout>
                  <c:x val="-3.1002861930394289E-2"/>
                  <c:y val="-2.6858063520048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9D-40D1-829A-203AD9B12CB2}"/>
                </c:ext>
              </c:extLst>
            </c:dLbl>
            <c:dLbl>
              <c:idx val="3"/>
              <c:layout>
                <c:manualLayout>
                  <c:x val="-2.346990524489527E-2"/>
                  <c:y val="-3.318317420948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9D-40D1-829A-203AD9B12CB2}"/>
                </c:ext>
              </c:extLst>
            </c:dLbl>
            <c:dLbl>
              <c:idx val="4"/>
              <c:layout>
                <c:manualLayout>
                  <c:x val="-2.4595103578154445E-2"/>
                  <c:y val="1.74177113060108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9D-40D1-829A-203AD9B12CB2}"/>
                </c:ext>
              </c:extLst>
            </c:dLbl>
            <c:dLbl>
              <c:idx val="5"/>
              <c:layout>
                <c:manualLayout>
                  <c:x val="-2.4825837448285148E-2"/>
                  <c:y val="-3.00206188647672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9D-40D1-829A-203AD9B12CB2}"/>
                </c:ext>
              </c:extLst>
            </c:dLbl>
            <c:dLbl>
              <c:idx val="6"/>
              <c:layout>
                <c:manualLayout>
                  <c:x val="-2.2942598276910309E-2"/>
                  <c:y val="-3.63457295542042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9D-40D1-829A-203AD9B12CB2}"/>
                </c:ext>
              </c:extLst>
            </c:dLbl>
            <c:dLbl>
              <c:idx val="7"/>
              <c:layout>
                <c:manualLayout>
                  <c:x val="-2.6709076619659846E-2"/>
                  <c:y val="-3.0020618864767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9D-40D1-829A-203AD9B12CB2}"/>
                </c:ext>
              </c:extLst>
            </c:dLbl>
            <c:dLbl>
              <c:idx val="8"/>
              <c:layout>
                <c:manualLayout>
                  <c:x val="-2.0301318267419991E-2"/>
                  <c:y val="-3.31831742094856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9D-40D1-829A-203AD9B12CB2}"/>
                </c:ext>
              </c:extLst>
            </c:dLbl>
            <c:dLbl>
              <c:idx val="9"/>
              <c:layout>
                <c:manualLayout>
                  <c:x val="-2.8592315791034596E-2"/>
                  <c:y val="-3.63457295542042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9D-40D1-829A-203AD9B12CB2}"/>
                </c:ext>
              </c:extLst>
            </c:dLbl>
            <c:dLbl>
              <c:idx val="10"/>
              <c:layout>
                <c:manualLayout>
                  <c:x val="-2.2942598276910309E-2"/>
                  <c:y val="-3.31831742094856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9D-40D1-829A-203AD9B12CB2}"/>
                </c:ext>
              </c:extLst>
            </c:dLbl>
            <c:dLbl>
              <c:idx val="11"/>
              <c:layout>
                <c:manualLayout>
                  <c:x val="-1.9176119934160778E-2"/>
                  <c:y val="-3.31831742094856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9D-40D1-829A-203AD9B12C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numCache>
            </c:numRef>
          </c:cat>
          <c:val>
            <c:numRef>
              <c:f>Arkusz1!$B$2:$B$16</c:f>
              <c:numCache>
                <c:formatCode>General</c:formatCode>
                <c:ptCount val="15"/>
                <c:pt idx="0">
                  <c:v>35</c:v>
                </c:pt>
                <c:pt idx="1">
                  <c:v>22.5</c:v>
                </c:pt>
                <c:pt idx="2">
                  <c:v>28.2</c:v>
                </c:pt>
                <c:pt idx="3">
                  <c:v>18.3</c:v>
                </c:pt>
                <c:pt idx="4">
                  <c:v>10</c:v>
                </c:pt>
                <c:pt idx="5">
                  <c:v>9.2000000000000011</c:v>
                </c:pt>
                <c:pt idx="6">
                  <c:v>4.7</c:v>
                </c:pt>
                <c:pt idx="7">
                  <c:v>3.6</c:v>
                </c:pt>
                <c:pt idx="8">
                  <c:v>8</c:v>
                </c:pt>
                <c:pt idx="9">
                  <c:v>4.2</c:v>
                </c:pt>
                <c:pt idx="10">
                  <c:v>3.9</c:v>
                </c:pt>
                <c:pt idx="11">
                  <c:v>1.7</c:v>
                </c:pt>
                <c:pt idx="12">
                  <c:v>-0.1</c:v>
                </c:pt>
                <c:pt idx="13">
                  <c:v>2.6</c:v>
                </c:pt>
                <c:pt idx="14">
                  <c:v>3.4</c:v>
                </c:pt>
              </c:numCache>
            </c:numRef>
          </c:val>
          <c:smooth val="0"/>
          <c:extLst>
            <c:ext xmlns:c16="http://schemas.microsoft.com/office/drawing/2014/chart" uri="{C3380CC4-5D6E-409C-BE32-E72D297353CC}">
              <c16:uniqueId val="{0000000C-2D9D-40D1-829A-203AD9B12CB2}"/>
            </c:ext>
          </c:extLst>
        </c:ser>
        <c:dLbls>
          <c:showLegendKey val="0"/>
          <c:showVal val="1"/>
          <c:showCatName val="0"/>
          <c:showSerName val="0"/>
          <c:showPercent val="0"/>
          <c:showBubbleSize val="0"/>
        </c:dLbls>
        <c:marker val="1"/>
        <c:smooth val="0"/>
        <c:axId val="115328896"/>
        <c:axId val="115330432"/>
      </c:lineChart>
      <c:catAx>
        <c:axId val="11532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15330432"/>
        <c:crosses val="autoZero"/>
        <c:auto val="1"/>
        <c:lblAlgn val="ctr"/>
        <c:lblOffset val="100"/>
        <c:noMultiLvlLbl val="0"/>
      </c:catAx>
      <c:valAx>
        <c:axId val="115330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l-PL">
                    <a:solidFill>
                      <a:schemeClr val="tx1"/>
                    </a:solidFill>
                  </a:rPr>
                  <a:t>Wartość inflacji (w</a:t>
                </a:r>
                <a:r>
                  <a:rPr lang="pl-PL" baseline="0">
                    <a:solidFill>
                      <a:schemeClr val="tx1"/>
                    </a:solidFill>
                  </a:rPr>
                  <a:t> %)</a:t>
                </a:r>
                <a:endParaRPr lang="pl-PL">
                  <a:solidFill>
                    <a:schemeClr val="tx1"/>
                  </a:solidFill>
                </a:endParaRPr>
              </a:p>
            </c:rich>
          </c:tx>
          <c:layout>
            <c:manualLayout>
              <c:xMode val="edge"/>
              <c:yMode val="edge"/>
              <c:x val="9.4161958568738258E-3"/>
              <c:y val="0.1071075318621225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1532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pl-P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F5B60-09D1-4CB4-B46E-A1FE1A12FD9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3B949E-8676-42A6-BC80-755AC1431FF6}">
      <dgm:prSet/>
      <dgm:spPr/>
      <dgm:t>
        <a:bodyPr/>
        <a:lstStyle/>
        <a:p>
          <a:r>
            <a:rPr lang="pl-PL" dirty="0"/>
            <a:t>Po II Wojnie Światowej Węgry były ekonomicznie zrujnowane - transport samochodowy i kolejowy nie istniał, wszystkie budapesztańskie mosty na Dunaju zostały zniszczone, przedsiębiorcy nie mieli pieniędzy na ponowne rozpoczęcie produkcji. Blisko 40% narodowego majątku uległo zniszczeniu, a Niemcy nigdy nie uregulowali należności za masową produkcję, która zapewniała im wojenne wsparcie. </a:t>
          </a:r>
          <a:endParaRPr lang="en-US" dirty="0"/>
        </a:p>
      </dgm:t>
    </dgm:pt>
    <dgm:pt modelId="{D38E69D1-CC31-4F59-A96E-BEF563AA768D}" type="parTrans" cxnId="{3C8B23B9-37E6-4C95-9435-A0B5E8B4C6CF}">
      <dgm:prSet/>
      <dgm:spPr/>
      <dgm:t>
        <a:bodyPr/>
        <a:lstStyle/>
        <a:p>
          <a:endParaRPr lang="en-US"/>
        </a:p>
      </dgm:t>
    </dgm:pt>
    <dgm:pt modelId="{343064CF-69E0-4088-88D0-25827D006651}" type="sibTrans" cxnId="{3C8B23B9-37E6-4C95-9435-A0B5E8B4C6CF}">
      <dgm:prSet/>
      <dgm:spPr/>
      <dgm:t>
        <a:bodyPr/>
        <a:lstStyle/>
        <a:p>
          <a:endParaRPr lang="en-US"/>
        </a:p>
      </dgm:t>
    </dgm:pt>
    <dgm:pt modelId="{58B71783-3D22-4EDC-BF4E-FC84EEE09368}">
      <dgm:prSet/>
      <dgm:spPr/>
      <dgm:t>
        <a:bodyPr/>
        <a:lstStyle/>
        <a:p>
          <a:r>
            <a:rPr lang="pl-PL" dirty="0"/>
            <a:t>Do wiosny 1945 roku produkcja kluczowych surowców spadła dramatycznie, wydobycie węgla osiągało 40 procent produkcji międzywojennej, a produkcja boksytu spadła do 1 procenta produkcji sprzed wojny. </a:t>
          </a:r>
          <a:endParaRPr lang="en-US" dirty="0"/>
        </a:p>
      </dgm:t>
    </dgm:pt>
    <dgm:pt modelId="{7F1EBB4D-79B0-487C-91DF-2E97034C3D5D}" type="parTrans" cxnId="{101EE138-B08E-4ACC-B4C0-74F1BD01CC2C}">
      <dgm:prSet/>
      <dgm:spPr/>
      <dgm:t>
        <a:bodyPr/>
        <a:lstStyle/>
        <a:p>
          <a:endParaRPr lang="en-US"/>
        </a:p>
      </dgm:t>
    </dgm:pt>
    <dgm:pt modelId="{E2EF84F4-FBFE-4739-87D2-D4F239880CCB}" type="sibTrans" cxnId="{101EE138-B08E-4ACC-B4C0-74F1BD01CC2C}">
      <dgm:prSet/>
      <dgm:spPr/>
      <dgm:t>
        <a:bodyPr/>
        <a:lstStyle/>
        <a:p>
          <a:endParaRPr lang="en-US"/>
        </a:p>
      </dgm:t>
    </dgm:pt>
    <dgm:pt modelId="{E4E91A7E-2FD3-49AE-8A4A-81F799336DF7}" type="pres">
      <dgm:prSet presAssocID="{413F5B60-09D1-4CB4-B46E-A1FE1A12FD9F}" presName="diagram" presStyleCnt="0">
        <dgm:presLayoutVars>
          <dgm:dir/>
          <dgm:resizeHandles val="exact"/>
        </dgm:presLayoutVars>
      </dgm:prSet>
      <dgm:spPr/>
    </dgm:pt>
    <dgm:pt modelId="{9F452B5D-16D5-481A-88BA-DA4DEDBE3585}" type="pres">
      <dgm:prSet presAssocID="{AC3B949E-8676-42A6-BC80-755AC1431FF6}" presName="node" presStyleLbl="node1" presStyleIdx="0" presStyleCnt="2" custScaleY="123830">
        <dgm:presLayoutVars>
          <dgm:bulletEnabled val="1"/>
        </dgm:presLayoutVars>
      </dgm:prSet>
      <dgm:spPr/>
    </dgm:pt>
    <dgm:pt modelId="{E4C6E885-9CA1-48B2-9907-325E28653178}" type="pres">
      <dgm:prSet presAssocID="{343064CF-69E0-4088-88D0-25827D006651}" presName="sibTrans" presStyleCnt="0"/>
      <dgm:spPr/>
    </dgm:pt>
    <dgm:pt modelId="{90439DEF-A72D-47B3-B52F-663AD775E409}" type="pres">
      <dgm:prSet presAssocID="{58B71783-3D22-4EDC-BF4E-FC84EEE09368}" presName="node" presStyleLbl="node1" presStyleIdx="1" presStyleCnt="2" custScaleY="124523">
        <dgm:presLayoutVars>
          <dgm:bulletEnabled val="1"/>
        </dgm:presLayoutVars>
      </dgm:prSet>
      <dgm:spPr/>
    </dgm:pt>
  </dgm:ptLst>
  <dgm:cxnLst>
    <dgm:cxn modelId="{4CA96610-64BA-4B71-8F7C-C43D2C9D588A}" type="presOf" srcId="{58B71783-3D22-4EDC-BF4E-FC84EEE09368}" destId="{90439DEF-A72D-47B3-B52F-663AD775E409}" srcOrd="0" destOrd="0" presId="urn:microsoft.com/office/officeart/2005/8/layout/default"/>
    <dgm:cxn modelId="{101EE138-B08E-4ACC-B4C0-74F1BD01CC2C}" srcId="{413F5B60-09D1-4CB4-B46E-A1FE1A12FD9F}" destId="{58B71783-3D22-4EDC-BF4E-FC84EEE09368}" srcOrd="1" destOrd="0" parTransId="{7F1EBB4D-79B0-487C-91DF-2E97034C3D5D}" sibTransId="{E2EF84F4-FBFE-4739-87D2-D4F239880CCB}"/>
    <dgm:cxn modelId="{34FD2741-9313-4788-828E-9D8C6A72EFC8}" type="presOf" srcId="{AC3B949E-8676-42A6-BC80-755AC1431FF6}" destId="{9F452B5D-16D5-481A-88BA-DA4DEDBE3585}" srcOrd="0" destOrd="0" presId="urn:microsoft.com/office/officeart/2005/8/layout/default"/>
    <dgm:cxn modelId="{65179953-38AE-4F89-8FDC-E9ADBC3A0A27}" type="presOf" srcId="{413F5B60-09D1-4CB4-B46E-A1FE1A12FD9F}" destId="{E4E91A7E-2FD3-49AE-8A4A-81F799336DF7}" srcOrd="0" destOrd="0" presId="urn:microsoft.com/office/officeart/2005/8/layout/default"/>
    <dgm:cxn modelId="{3C8B23B9-37E6-4C95-9435-A0B5E8B4C6CF}" srcId="{413F5B60-09D1-4CB4-B46E-A1FE1A12FD9F}" destId="{AC3B949E-8676-42A6-BC80-755AC1431FF6}" srcOrd="0" destOrd="0" parTransId="{D38E69D1-CC31-4F59-A96E-BEF563AA768D}" sibTransId="{343064CF-69E0-4088-88D0-25827D006651}"/>
    <dgm:cxn modelId="{19892834-C109-4443-B9A5-B40795D56DD7}" type="presParOf" srcId="{E4E91A7E-2FD3-49AE-8A4A-81F799336DF7}" destId="{9F452B5D-16D5-481A-88BA-DA4DEDBE3585}" srcOrd="0" destOrd="0" presId="urn:microsoft.com/office/officeart/2005/8/layout/default"/>
    <dgm:cxn modelId="{EF9D10E0-56E7-4CF9-8340-8D643FC58687}" type="presParOf" srcId="{E4E91A7E-2FD3-49AE-8A4A-81F799336DF7}" destId="{E4C6E885-9CA1-48B2-9907-325E28653178}" srcOrd="1" destOrd="0" presId="urn:microsoft.com/office/officeart/2005/8/layout/default"/>
    <dgm:cxn modelId="{CD91532F-D47E-4739-9F17-3CA47842405A}" type="presParOf" srcId="{E4E91A7E-2FD3-49AE-8A4A-81F799336DF7}" destId="{90439DEF-A72D-47B3-B52F-663AD775E409}" srcOrd="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52B5D-16D5-481A-88BA-DA4DEDBE3585}">
      <dsp:nvSpPr>
        <dsp:cNvPr id="0" name=""/>
        <dsp:cNvSpPr/>
      </dsp:nvSpPr>
      <dsp:spPr>
        <a:xfrm>
          <a:off x="1331" y="172282"/>
          <a:ext cx="5191620" cy="38572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Po II Wojnie Światowej Węgry były ekonomicznie zrujnowane - transport samochodowy i kolejowy nie istniał, wszystkie budapesztańskie mosty na Dunaju zostały zniszczone, przedsiębiorcy nie mieli pieniędzy na ponowne rozpoczęcie produkcji. Blisko 40% narodowego majątku uległo zniszczeniu, a Niemcy nigdy nie uregulowali należności za masową produkcję, która zapewniała im wojenne wsparcie. </a:t>
          </a:r>
          <a:endParaRPr lang="en-US" sz="2200" kern="1200" dirty="0"/>
        </a:p>
      </dsp:txBody>
      <dsp:txXfrm>
        <a:off x="1331" y="172282"/>
        <a:ext cx="5191620" cy="3857270"/>
      </dsp:txXfrm>
    </dsp:sp>
    <dsp:sp modelId="{90439DEF-A72D-47B3-B52F-663AD775E409}">
      <dsp:nvSpPr>
        <dsp:cNvPr id="0" name=""/>
        <dsp:cNvSpPr/>
      </dsp:nvSpPr>
      <dsp:spPr>
        <a:xfrm>
          <a:off x="5712114" y="161488"/>
          <a:ext cx="5191620" cy="3878857"/>
        </a:xfrm>
        <a:prstGeom prst="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Do wiosny 1945 roku produkcja kluczowych surowców spadła dramatycznie, wydobycie węgla osiągało 40 procent produkcji międzywojennej, a produkcja boksytu spadła do 1 procenta produkcji sprzed wojny. </a:t>
          </a:r>
          <a:endParaRPr lang="en-US" sz="2200" kern="1200" dirty="0"/>
        </a:p>
      </dsp:txBody>
      <dsp:txXfrm>
        <a:off x="5712114" y="161488"/>
        <a:ext cx="5191620" cy="38788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pl-PL"/>
              <a:t>Kliknij, aby edytować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1DF4759-9449-4877-BB2E-228096176566}" type="datetimeFigureOut">
              <a:rPr lang="pl-PL" smtClean="0"/>
              <a:t>20.05.2020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86174E6-E51F-47E3-82F2-C6BBAF87A0BB}" type="slidenum">
              <a:rPr lang="pl-PL" smtClean="0"/>
              <a:t>‹#›</a:t>
            </a:fld>
            <a:endParaRPr lang="pl-PL"/>
          </a:p>
        </p:txBody>
      </p:sp>
    </p:spTree>
    <p:extLst>
      <p:ext uri="{BB962C8B-B14F-4D97-AF65-F5344CB8AC3E}">
        <p14:creationId xmlns:p14="http://schemas.microsoft.com/office/powerpoint/2010/main" val="137887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1DF4759-9449-4877-BB2E-228096176566}" type="datetimeFigureOut">
              <a:rPr lang="pl-PL" smtClean="0"/>
              <a:t>20.05.2020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6174E6-E51F-47E3-82F2-C6BBAF87A0BB}" type="slidenum">
              <a:rPr lang="pl-PL" smtClean="0"/>
              <a:t>‹#›</a:t>
            </a:fld>
            <a:endParaRPr lang="pl-PL"/>
          </a:p>
        </p:txBody>
      </p:sp>
    </p:spTree>
    <p:extLst>
      <p:ext uri="{BB962C8B-B14F-4D97-AF65-F5344CB8AC3E}">
        <p14:creationId xmlns:p14="http://schemas.microsoft.com/office/powerpoint/2010/main" val="4077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1DF4759-9449-4877-BB2E-228096176566}" type="datetimeFigureOut">
              <a:rPr lang="pl-PL" smtClean="0"/>
              <a:t>20.05.2020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6174E6-E51F-47E3-82F2-C6BBAF87A0BB}" type="slidenum">
              <a:rPr lang="pl-PL" smtClean="0"/>
              <a:t>‹#›</a:t>
            </a:fld>
            <a:endParaRPr lang="pl-PL"/>
          </a:p>
        </p:txBody>
      </p:sp>
    </p:spTree>
    <p:extLst>
      <p:ext uri="{BB962C8B-B14F-4D97-AF65-F5344CB8AC3E}">
        <p14:creationId xmlns:p14="http://schemas.microsoft.com/office/powerpoint/2010/main" val="418493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1DF4759-9449-4877-BB2E-228096176566}" type="datetimeFigureOut">
              <a:rPr lang="pl-PL" smtClean="0"/>
              <a:t>20.05.2020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6174E6-E51F-47E3-82F2-C6BBAF87A0BB}" type="slidenum">
              <a:rPr lang="pl-PL" smtClean="0"/>
              <a:t>‹#›</a:t>
            </a:fld>
            <a:endParaRPr lang="pl-PL"/>
          </a:p>
        </p:txBody>
      </p:sp>
    </p:spTree>
    <p:extLst>
      <p:ext uri="{BB962C8B-B14F-4D97-AF65-F5344CB8AC3E}">
        <p14:creationId xmlns:p14="http://schemas.microsoft.com/office/powerpoint/2010/main" val="274963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pl-PL"/>
              <a:t>Kliknij, aby edytować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8593667" y="6272784"/>
            <a:ext cx="2644309" cy="365125"/>
          </a:xfrm>
        </p:spPr>
        <p:txBody>
          <a:bodyPr/>
          <a:lstStyle/>
          <a:p>
            <a:fld id="{B1DF4759-9449-4877-BB2E-228096176566}" type="datetimeFigureOut">
              <a:rPr lang="pl-PL" smtClean="0"/>
              <a:t>20.05.2020</a:t>
            </a:fld>
            <a:endParaRPr lang="pl-PL"/>
          </a:p>
        </p:txBody>
      </p:sp>
      <p:sp>
        <p:nvSpPr>
          <p:cNvPr id="5" name="Footer Placeholder 4"/>
          <p:cNvSpPr>
            <a:spLocks noGrp="1"/>
          </p:cNvSpPr>
          <p:nvPr>
            <p:ph type="ftr" sz="quarter" idx="11"/>
          </p:nvPr>
        </p:nvSpPr>
        <p:spPr>
          <a:xfrm>
            <a:off x="2182708" y="6272784"/>
            <a:ext cx="6327648" cy="365125"/>
          </a:xfrm>
        </p:spPr>
        <p:txBody>
          <a:bodyPr/>
          <a:lstStyle/>
          <a:p>
            <a:endParaRPr lang="pl-PL"/>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86174E6-E51F-47E3-82F2-C6BBAF87A0BB}" type="slidenum">
              <a:rPr lang="pl-PL" smtClean="0"/>
              <a:t>‹#›</a:t>
            </a:fld>
            <a:endParaRPr lang="pl-PL"/>
          </a:p>
        </p:txBody>
      </p:sp>
    </p:spTree>
    <p:extLst>
      <p:ext uri="{BB962C8B-B14F-4D97-AF65-F5344CB8AC3E}">
        <p14:creationId xmlns:p14="http://schemas.microsoft.com/office/powerpoint/2010/main" val="94346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1DF4759-9449-4877-BB2E-228096176566}" type="datetimeFigureOut">
              <a:rPr lang="pl-PL" smtClean="0"/>
              <a:t>20.05.2020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86174E6-E51F-47E3-82F2-C6BBAF87A0BB}" type="slidenum">
              <a:rPr lang="pl-PL" smtClean="0"/>
              <a:t>‹#›</a:t>
            </a:fld>
            <a:endParaRPr lang="pl-PL"/>
          </a:p>
        </p:txBody>
      </p:sp>
    </p:spTree>
    <p:extLst>
      <p:ext uri="{BB962C8B-B14F-4D97-AF65-F5344CB8AC3E}">
        <p14:creationId xmlns:p14="http://schemas.microsoft.com/office/powerpoint/2010/main" val="336575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1DF4759-9449-4877-BB2E-228096176566}" type="datetimeFigureOut">
              <a:rPr lang="pl-PL" smtClean="0"/>
              <a:t>20.05.2020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86174E6-E51F-47E3-82F2-C6BBAF87A0BB}" type="slidenum">
              <a:rPr lang="pl-PL" smtClean="0"/>
              <a:t>‹#›</a:t>
            </a:fld>
            <a:endParaRPr lang="pl-PL"/>
          </a:p>
        </p:txBody>
      </p:sp>
    </p:spTree>
    <p:extLst>
      <p:ext uri="{BB962C8B-B14F-4D97-AF65-F5344CB8AC3E}">
        <p14:creationId xmlns:p14="http://schemas.microsoft.com/office/powerpoint/2010/main" val="266577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1DF4759-9449-4877-BB2E-228096176566}" type="datetimeFigureOut">
              <a:rPr lang="pl-PL" smtClean="0"/>
              <a:t>20.05.2020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86174E6-E51F-47E3-82F2-C6BBAF87A0BB}" type="slidenum">
              <a:rPr lang="pl-PL" smtClean="0"/>
              <a:t>‹#›</a:t>
            </a:fld>
            <a:endParaRPr lang="pl-PL"/>
          </a:p>
        </p:txBody>
      </p:sp>
    </p:spTree>
    <p:extLst>
      <p:ext uri="{BB962C8B-B14F-4D97-AF65-F5344CB8AC3E}">
        <p14:creationId xmlns:p14="http://schemas.microsoft.com/office/powerpoint/2010/main" val="135087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F4759-9449-4877-BB2E-228096176566}" type="datetimeFigureOut">
              <a:rPr lang="pl-PL" smtClean="0"/>
              <a:t>20.05.2020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86174E6-E51F-47E3-82F2-C6BBAF87A0BB}" type="slidenum">
              <a:rPr lang="pl-PL" smtClean="0"/>
              <a:t>‹#›</a:t>
            </a:fld>
            <a:endParaRPr lang="pl-PL"/>
          </a:p>
        </p:txBody>
      </p:sp>
    </p:spTree>
    <p:extLst>
      <p:ext uri="{BB962C8B-B14F-4D97-AF65-F5344CB8AC3E}">
        <p14:creationId xmlns:p14="http://schemas.microsoft.com/office/powerpoint/2010/main" val="51109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a:t>Kliknij, aby edytować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1DF4759-9449-4877-BB2E-228096176566}" type="datetimeFigureOut">
              <a:rPr lang="pl-PL" smtClean="0"/>
              <a:t>20.05.2020</a:t>
            </a:fld>
            <a:endParaRPr lang="pl-PL"/>
          </a:p>
        </p:txBody>
      </p:sp>
      <p:sp>
        <p:nvSpPr>
          <p:cNvPr id="6" name="Footer Placeholder 5"/>
          <p:cNvSpPr>
            <a:spLocks noGrp="1"/>
          </p:cNvSpPr>
          <p:nvPr>
            <p:ph type="ftr" sz="quarter" idx="11"/>
          </p:nvPr>
        </p:nvSpPr>
        <p:spPr/>
        <p:txBody>
          <a:bodyPr/>
          <a:lstStyle/>
          <a:p>
            <a:endParaRPr lang="pl-PL"/>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86174E6-E51F-47E3-82F2-C6BBAF87A0BB}" type="slidenum">
              <a:rPr lang="pl-PL" smtClean="0"/>
              <a:t>‹#›</a:t>
            </a:fld>
            <a:endParaRPr lang="pl-PL"/>
          </a:p>
        </p:txBody>
      </p:sp>
    </p:spTree>
    <p:extLst>
      <p:ext uri="{BB962C8B-B14F-4D97-AF65-F5344CB8AC3E}">
        <p14:creationId xmlns:p14="http://schemas.microsoft.com/office/powerpoint/2010/main" val="70017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1DF4759-9449-4877-BB2E-228096176566}" type="datetimeFigureOut">
              <a:rPr lang="pl-PL" smtClean="0"/>
              <a:t>20.05.2020</a:t>
            </a:fld>
            <a:endParaRPr lang="pl-P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86174E6-E51F-47E3-82F2-C6BBAF87A0BB}" type="slidenum">
              <a:rPr lang="pl-PL" smtClean="0"/>
              <a:t>‹#›</a:t>
            </a:fld>
            <a:endParaRPr lang="pl-PL"/>
          </a:p>
        </p:txBody>
      </p:sp>
    </p:spTree>
    <p:extLst>
      <p:ext uri="{BB962C8B-B14F-4D97-AF65-F5344CB8AC3E}">
        <p14:creationId xmlns:p14="http://schemas.microsoft.com/office/powerpoint/2010/main" val="185716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1DF4759-9449-4877-BB2E-228096176566}" type="datetimeFigureOut">
              <a:rPr lang="pl-PL" smtClean="0"/>
              <a:t>20.05.2020</a:t>
            </a:fld>
            <a:endParaRPr lang="pl-P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pl-PL"/>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86174E6-E51F-47E3-82F2-C6BBAF87A0BB}" type="slidenum">
              <a:rPr lang="pl-PL" smtClean="0"/>
              <a:t>‹#›</a:t>
            </a:fld>
            <a:endParaRPr lang="pl-PL"/>
          </a:p>
        </p:txBody>
      </p:sp>
    </p:spTree>
    <p:extLst>
      <p:ext uri="{BB962C8B-B14F-4D97-AF65-F5344CB8AC3E}">
        <p14:creationId xmlns:p14="http://schemas.microsoft.com/office/powerpoint/2010/main" val="126428387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2.wdp"/><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ytuł 1">
            <a:extLst>
              <a:ext uri="{FF2B5EF4-FFF2-40B4-BE49-F238E27FC236}">
                <a16:creationId xmlns:a16="http://schemas.microsoft.com/office/drawing/2014/main" id="{972DBF1F-FD48-477D-BF4F-45F1671FEFCD}"/>
              </a:ext>
            </a:extLst>
          </p:cNvPr>
          <p:cNvSpPr>
            <a:spLocks noGrp="1"/>
          </p:cNvSpPr>
          <p:nvPr>
            <p:ph type="ctrTitle"/>
          </p:nvPr>
        </p:nvSpPr>
        <p:spPr>
          <a:xfrm>
            <a:off x="1051560" y="643468"/>
            <a:ext cx="9966960" cy="3592432"/>
          </a:xfrm>
        </p:spPr>
        <p:txBody>
          <a:bodyPr>
            <a:normAutofit fontScale="90000"/>
          </a:bodyPr>
          <a:lstStyle/>
          <a:p>
            <a:r>
              <a:rPr lang="pl-PL" dirty="0">
                <a:latin typeface="Arial Black" panose="020B0A04020102020204" pitchFamily="34" charset="0"/>
              </a:rPr>
              <a:t>Hiperinflacja na Węgrzech</a:t>
            </a:r>
          </a:p>
        </p:txBody>
      </p:sp>
      <p:sp>
        <p:nvSpPr>
          <p:cNvPr id="24" name="Rectangle 9">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a:extLst>
              <a:ext uri="{FF2B5EF4-FFF2-40B4-BE49-F238E27FC236}">
                <a16:creationId xmlns:a16="http://schemas.microsoft.com/office/drawing/2014/main" id="{F7AABA89-92A9-4BE6-89CA-595336B4E287}"/>
              </a:ext>
            </a:extLst>
          </p:cNvPr>
          <p:cNvSpPr>
            <a:spLocks noGrp="1"/>
          </p:cNvSpPr>
          <p:nvPr>
            <p:ph type="subTitle" idx="1"/>
          </p:nvPr>
        </p:nvSpPr>
        <p:spPr>
          <a:xfrm>
            <a:off x="1069848" y="4913336"/>
            <a:ext cx="7891272" cy="1069848"/>
          </a:xfrm>
        </p:spPr>
        <p:txBody>
          <a:bodyPr>
            <a:normAutofit/>
          </a:bodyPr>
          <a:lstStyle/>
          <a:p>
            <a:r>
              <a:rPr lang="pl-PL" sz="1500" dirty="0">
                <a:solidFill>
                  <a:srgbClr val="000000"/>
                </a:solidFill>
                <a:latin typeface="Arial Black" panose="020B0A04020102020204" pitchFamily="34" charset="0"/>
              </a:rPr>
              <a:t>Łukasz Kordas</a:t>
            </a:r>
          </a:p>
          <a:p>
            <a:r>
              <a:rPr lang="pl-PL" sz="1500" dirty="0">
                <a:solidFill>
                  <a:srgbClr val="000000"/>
                </a:solidFill>
                <a:latin typeface="Arial Black" panose="020B0A04020102020204" pitchFamily="34" charset="0"/>
              </a:rPr>
              <a:t>Bartłomiej Kraska</a:t>
            </a:r>
          </a:p>
          <a:p>
            <a:r>
              <a:rPr lang="pl-PL" sz="1500" dirty="0">
                <a:solidFill>
                  <a:srgbClr val="000000"/>
                </a:solidFill>
                <a:latin typeface="Arial Black" panose="020B0A04020102020204" pitchFamily="34" charset="0"/>
              </a:rPr>
              <a:t>Bartłomiej Kurcz</a:t>
            </a:r>
          </a:p>
        </p:txBody>
      </p:sp>
      <p:grpSp>
        <p:nvGrpSpPr>
          <p:cNvPr id="25" name="Group 11">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13" name="Oval 12">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13">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4265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8"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9" name="Rectangle 16">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2BB8E10-5B6E-4037-86F1-AD4361FE8605}"/>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lnSpc>
                <a:spcPct val="80000"/>
              </a:lnSpc>
            </a:pPr>
            <a:r>
              <a:rPr lang="en-US" sz="8000" dirty="0" err="1">
                <a:solidFill>
                  <a:srgbClr val="FFFFFF"/>
                </a:solidFill>
                <a:latin typeface="Arial Black" panose="020B0A04020102020204" pitchFamily="34" charset="0"/>
              </a:rPr>
              <a:t>Hiperinflacja</a:t>
            </a:r>
            <a:r>
              <a:rPr lang="en-US" sz="8000" dirty="0">
                <a:solidFill>
                  <a:srgbClr val="FFFFFF"/>
                </a:solidFill>
                <a:latin typeface="Arial Black" panose="020B0A04020102020204" pitchFamily="34" charset="0"/>
              </a:rPr>
              <a:t> </a:t>
            </a:r>
            <a:r>
              <a:rPr lang="en-US" sz="8000" dirty="0" err="1">
                <a:solidFill>
                  <a:srgbClr val="FFFFFF"/>
                </a:solidFill>
                <a:latin typeface="Arial Black" panose="020B0A04020102020204" pitchFamily="34" charset="0"/>
              </a:rPr>
              <a:t>na</a:t>
            </a:r>
            <a:r>
              <a:rPr lang="en-US" sz="8000" dirty="0">
                <a:solidFill>
                  <a:srgbClr val="FFFFFF"/>
                </a:solidFill>
                <a:latin typeface="Arial Black" panose="020B0A04020102020204" pitchFamily="34" charset="0"/>
              </a:rPr>
              <a:t> </a:t>
            </a:r>
            <a:r>
              <a:rPr lang="en-US" sz="8000" dirty="0" err="1">
                <a:solidFill>
                  <a:srgbClr val="FFFFFF"/>
                </a:solidFill>
                <a:latin typeface="Arial Black" panose="020B0A04020102020204" pitchFamily="34" charset="0"/>
              </a:rPr>
              <a:t>Węgrzech</a:t>
            </a:r>
            <a:endParaRPr lang="en-US" sz="8000" dirty="0">
              <a:solidFill>
                <a:srgbClr val="FFFFFF"/>
              </a:solidFill>
              <a:latin typeface="Arial Black" panose="020B0A04020102020204" pitchFamily="34" charset="0"/>
            </a:endParaRPr>
          </a:p>
        </p:txBody>
      </p:sp>
      <p:cxnSp>
        <p:nvCxnSpPr>
          <p:cNvPr id="30" name="Straight Connector 18">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02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ytuł 1">
            <a:extLst>
              <a:ext uri="{FF2B5EF4-FFF2-40B4-BE49-F238E27FC236}">
                <a16:creationId xmlns:a16="http://schemas.microsoft.com/office/drawing/2014/main" id="{F5872183-233D-4233-B6E6-BBEB073EF429}"/>
              </a:ext>
            </a:extLst>
          </p:cNvPr>
          <p:cNvSpPr>
            <a:spLocks noGrp="1"/>
          </p:cNvSpPr>
          <p:nvPr>
            <p:ph type="title"/>
          </p:nvPr>
        </p:nvSpPr>
        <p:spPr>
          <a:xfrm>
            <a:off x="643468" y="643466"/>
            <a:ext cx="3686312" cy="5528734"/>
          </a:xfrm>
        </p:spPr>
        <p:txBody>
          <a:bodyPr>
            <a:normAutofit/>
          </a:bodyPr>
          <a:lstStyle/>
          <a:p>
            <a:pPr algn="r"/>
            <a:r>
              <a:rPr lang="pl-PL" sz="4000" dirty="0">
                <a:solidFill>
                  <a:srgbClr val="FFFFFF"/>
                </a:solidFill>
                <a:latin typeface="Arial Black" panose="020B0A04020102020204" pitchFamily="34" charset="0"/>
              </a:rPr>
              <a:t>Przyczyny</a:t>
            </a:r>
          </a:p>
        </p:txBody>
      </p:sp>
      <p:sp>
        <p:nvSpPr>
          <p:cNvPr id="3" name="Symbol zastępczy zawartości 2">
            <a:extLst>
              <a:ext uri="{FF2B5EF4-FFF2-40B4-BE49-F238E27FC236}">
                <a16:creationId xmlns:a16="http://schemas.microsoft.com/office/drawing/2014/main" id="{25FE1A4A-C8A3-4F6E-8385-6DC96E83D065}"/>
              </a:ext>
            </a:extLst>
          </p:cNvPr>
          <p:cNvSpPr>
            <a:spLocks noGrp="1"/>
          </p:cNvSpPr>
          <p:nvPr>
            <p:ph idx="1"/>
          </p:nvPr>
        </p:nvSpPr>
        <p:spPr>
          <a:xfrm>
            <a:off x="5053780" y="599768"/>
            <a:ext cx="6074467" cy="5572432"/>
          </a:xfrm>
        </p:spPr>
        <p:txBody>
          <a:bodyPr anchor="ctr">
            <a:normAutofit/>
          </a:bodyPr>
          <a:lstStyle/>
          <a:p>
            <a:r>
              <a:rPr lang="pl-PL" dirty="0"/>
              <a:t>Węgierskie </a:t>
            </a:r>
            <a:r>
              <a:rPr lang="pl-PL" dirty="0" err="1"/>
              <a:t>pengő</a:t>
            </a:r>
            <a:r>
              <a:rPr lang="pl-PL" dirty="0"/>
              <a:t> pojawiło się w roku 1925 zastępując koronę. Dramat tej waluty zaczął się u schyłku II wojny światowej. Przez kraj leżący wcześniej stosunkowo na uboczu głównych starć wojennych teraz przetaczał się front. Inflacja zaczęła się rozpędzać w momencie przeniesienia się teatru działań wojennych na terytorium Węgier, zaś na społeczeństwo spadły nie tylko problemy związane ze zniszczeniami fabryk, innych budynków i ofiarami, lecz także reparacjami w stosunku do Związku Radzieckiego, a także przymusowych dostaw. </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2731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0">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4" name="Oval 33">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5" name="Oval 34">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20" name="Symbol zastępczy zawartości 2">
            <a:extLst>
              <a:ext uri="{FF2B5EF4-FFF2-40B4-BE49-F238E27FC236}">
                <a16:creationId xmlns:a16="http://schemas.microsoft.com/office/drawing/2014/main" id="{A7DB5357-9793-4BB9-960F-DFE5DDAE4993}"/>
              </a:ext>
            </a:extLst>
          </p:cNvPr>
          <p:cNvGraphicFramePr>
            <a:graphicFrameLocks noGrp="1"/>
          </p:cNvGraphicFramePr>
          <p:nvPr>
            <p:ph idx="1"/>
            <p:extLst>
              <p:ext uri="{D42A27DB-BD31-4B8C-83A1-F6EECF244321}">
                <p14:modId xmlns:p14="http://schemas.microsoft.com/office/powerpoint/2010/main" val="2136387081"/>
              </p:ext>
            </p:extLst>
          </p:nvPr>
        </p:nvGraphicFramePr>
        <p:xfrm>
          <a:off x="643466" y="633636"/>
          <a:ext cx="10905066" cy="42018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8089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F4AFC3AE-31B9-4186-A773-6D0FDE114884}"/>
              </a:ext>
            </a:extLst>
          </p:cNvPr>
          <p:cNvSpPr>
            <a:spLocks noGrp="1"/>
          </p:cNvSpPr>
          <p:nvPr>
            <p:ph idx="1"/>
          </p:nvPr>
        </p:nvSpPr>
        <p:spPr>
          <a:xfrm>
            <a:off x="1069848" y="2320412"/>
            <a:ext cx="10058400" cy="3851787"/>
          </a:xfrm>
        </p:spPr>
        <p:txBody>
          <a:bodyPr>
            <a:normAutofit/>
          </a:bodyPr>
          <a:lstStyle/>
          <a:p>
            <a:r>
              <a:rPr lang="pl-PL" dirty="0"/>
              <a:t>W takich warunkach Węgry zostały zmuszone do podpisania traktatu pokojowego, który przewidywał, że rząd węgierski wypłaci sowietom potężne odszkodowania wojenne, przekraczające połowę rocznego PKB, czyli 300 milionów dolarów. Pieniądze były też potrzebne rządowi do zaspokojenia podstawowych potrzeb kraju. Należało zatem jak najszybciej „zdobyć” pieniądze, a tymczasem uciekający przed sowietami węgierscy faszyści zabrali ze sobą do Niemiec matryce do ich drukowania, więc to Rosjanie zajęli się ustalaniem polityki monetarnej „wyzwolonych” Węgier. I tak się zaczęło… </a:t>
            </a:r>
          </a:p>
        </p:txBody>
      </p:sp>
      <p:sp>
        <p:nvSpPr>
          <p:cNvPr id="21"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471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ytuł 1">
            <a:extLst>
              <a:ext uri="{FF2B5EF4-FFF2-40B4-BE49-F238E27FC236}">
                <a16:creationId xmlns:a16="http://schemas.microsoft.com/office/drawing/2014/main" id="{2BF3FC73-E5DC-4230-AFD7-AFD7C99DB36A}"/>
              </a:ext>
            </a:extLst>
          </p:cNvPr>
          <p:cNvSpPr>
            <a:spLocks noGrp="1"/>
          </p:cNvSpPr>
          <p:nvPr>
            <p:ph type="title"/>
          </p:nvPr>
        </p:nvSpPr>
        <p:spPr>
          <a:xfrm>
            <a:off x="643468" y="643466"/>
            <a:ext cx="3686312" cy="5528734"/>
          </a:xfrm>
        </p:spPr>
        <p:txBody>
          <a:bodyPr>
            <a:normAutofit/>
          </a:bodyPr>
          <a:lstStyle/>
          <a:p>
            <a:pPr algn="r"/>
            <a:r>
              <a:rPr lang="pl-PL" sz="4800" dirty="0">
                <a:solidFill>
                  <a:srgbClr val="FFFFFF"/>
                </a:solidFill>
                <a:latin typeface="Arial Black" panose="020B0A04020102020204" pitchFamily="34" charset="0"/>
              </a:rPr>
              <a:t>Przebieg</a:t>
            </a:r>
          </a:p>
        </p:txBody>
      </p:sp>
      <p:sp>
        <p:nvSpPr>
          <p:cNvPr id="3" name="Symbol zastępczy zawartości 2">
            <a:extLst>
              <a:ext uri="{FF2B5EF4-FFF2-40B4-BE49-F238E27FC236}">
                <a16:creationId xmlns:a16="http://schemas.microsoft.com/office/drawing/2014/main" id="{CEDE7D5A-5F12-41E6-A76F-1AA16E41036C}"/>
              </a:ext>
            </a:extLst>
          </p:cNvPr>
          <p:cNvSpPr>
            <a:spLocks noGrp="1"/>
          </p:cNvSpPr>
          <p:nvPr>
            <p:ph idx="1"/>
          </p:nvPr>
        </p:nvSpPr>
        <p:spPr>
          <a:xfrm>
            <a:off x="5053780" y="599768"/>
            <a:ext cx="6074467" cy="5572432"/>
          </a:xfrm>
        </p:spPr>
        <p:txBody>
          <a:bodyPr anchor="ctr">
            <a:normAutofit/>
          </a:bodyPr>
          <a:lstStyle/>
          <a:p>
            <a:r>
              <a:rPr lang="pl-PL" dirty="0"/>
              <a:t>Rosjanie, którzy ustalali wówczas politykę monetarną „wyzwolonych” państw Europy Wschodniej zareagowali na zwiększone potrzeby kapitałowe Węgier w najgorszy sposób – zaczęli drukować olbrzymie ilości pieniędzy (</a:t>
            </a:r>
            <a:r>
              <a:rPr lang="pl-PL" dirty="0" err="1"/>
              <a:t>pengő</a:t>
            </a:r>
            <a:r>
              <a:rPr lang="pl-PL" dirty="0"/>
              <a:t>), co spowodowało, że inflacja, która zaczęła się już w kwietniu 1945 roku, stała się hiperinflacją. Ceny na rynku wzrosły nawet czternastokrotnie i wciąż niepowstrzymanie rosły.</a:t>
            </a:r>
          </a:p>
        </p:txBody>
      </p:sp>
      <p:sp>
        <p:nvSpPr>
          <p:cNvPr id="24" name="Oval 23">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100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id="{134C8041-6C10-474F-8E65-6FD4E55EE3FF}"/>
              </a:ext>
            </a:extLst>
          </p:cNvPr>
          <p:cNvPicPr/>
          <p:nvPr/>
        </p:nvPicPr>
        <p:blipFill rotWithShape="1">
          <a:blip r:embed="rId4" cstate="print"/>
          <a:srcRect r="7815"/>
          <a:stretch/>
        </p:blipFill>
        <p:spPr>
          <a:xfrm>
            <a:off x="3344" y="10"/>
            <a:ext cx="4646726" cy="6857990"/>
          </a:xfrm>
          <a:prstGeom prst="rect">
            <a:avLst/>
          </a:prstGeom>
        </p:spPr>
      </p:pic>
      <p:sp>
        <p:nvSpPr>
          <p:cNvPr id="3" name="Symbol zastępczy zawartości 2">
            <a:extLst>
              <a:ext uri="{FF2B5EF4-FFF2-40B4-BE49-F238E27FC236}">
                <a16:creationId xmlns:a16="http://schemas.microsoft.com/office/drawing/2014/main" id="{84A8FC95-CE6C-4C63-9863-BF13EA64C986}"/>
              </a:ext>
            </a:extLst>
          </p:cNvPr>
          <p:cNvSpPr>
            <a:spLocks noGrp="1"/>
          </p:cNvSpPr>
          <p:nvPr>
            <p:ph idx="1"/>
          </p:nvPr>
        </p:nvSpPr>
        <p:spPr>
          <a:xfrm>
            <a:off x="4970109" y="1751308"/>
            <a:ext cx="6730276" cy="4420892"/>
          </a:xfrm>
        </p:spPr>
        <p:txBody>
          <a:bodyPr>
            <a:normAutofit/>
          </a:bodyPr>
          <a:lstStyle/>
          <a:p>
            <a:r>
              <a:rPr lang="pl-PL" sz="2400" dirty="0"/>
              <a:t>W roku 1946 ulice Budapesztu wypełniły się bezwartościowymi banknotami. Zadrukowane kawałki papieru przestały spełniać swoją rolę środka wymiany gospodarczej, w którym są wyrażone ceny i wartości wszystkich innych towarów. Inflacja stała się podatkiem inflacyjnym, nałożonym, jak by powiedział Milton Friedman, bez koniecznej ustawy podatkowej. Pieniędzy przybywało szybciej niż dóbr rynkowych. </a:t>
            </a:r>
          </a:p>
          <a:p>
            <a:endParaRPr lang="pl-PL" sz="1800" dirty="0"/>
          </a:p>
        </p:txBody>
      </p:sp>
      <p:grpSp>
        <p:nvGrpSpPr>
          <p:cNvPr id="11"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1580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ęgry 1946r, sprzątanie pieniędzy zalegających na... - stahs ...">
            <a:extLst>
              <a:ext uri="{FF2B5EF4-FFF2-40B4-BE49-F238E27FC236}">
                <a16:creationId xmlns:a16="http://schemas.microsoft.com/office/drawing/2014/main" id="{D43895D6-5719-41B7-96CB-EFB6207028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14" r="-1" b="-1"/>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26A97E55-B58E-45C3-9CF2-5657C5A63756}"/>
              </a:ext>
            </a:extLst>
          </p:cNvPr>
          <p:cNvSpPr>
            <a:spLocks noGrp="1"/>
          </p:cNvSpPr>
          <p:nvPr>
            <p:ph idx="1"/>
          </p:nvPr>
        </p:nvSpPr>
        <p:spPr>
          <a:xfrm>
            <a:off x="6405277" y="1689315"/>
            <a:ext cx="5240624" cy="4866469"/>
          </a:xfrm>
        </p:spPr>
        <p:txBody>
          <a:bodyPr>
            <a:normAutofit/>
          </a:bodyPr>
          <a:lstStyle/>
          <a:p>
            <a:r>
              <a:rPr lang="pl-PL" dirty="0"/>
              <a:t>Hiperinflacja jeszcze bardziej rujnowała Węgry i tak już doświadczone wojną. Nadmierna ilość oferowanego pieniądza, przy relatywnie mniejszej ilości towarów i usług skutkowała gwałtownym, niespotykanym w historii, wzrostem cen. Dochody gospodarstw domowych i przedsiębiorstw zmniejszały się, natomiast podatki, liczone od wartości nominalnej, pozostawały takie same. W ten sposób rząd powojennych Węgier finansował deficyt budżetowy. </a:t>
            </a:r>
          </a:p>
          <a:p>
            <a:endParaRPr lang="pl-PL" sz="1400" dirty="0"/>
          </a:p>
          <a:p>
            <a:pPr marL="0" indent="0">
              <a:buNone/>
            </a:pPr>
            <a:r>
              <a:rPr lang="pl-PL" sz="1400" dirty="0"/>
              <a:t> </a:t>
            </a:r>
          </a:p>
        </p:txBody>
      </p:sp>
    </p:spTree>
    <p:extLst>
      <p:ext uri="{BB962C8B-B14F-4D97-AF65-F5344CB8AC3E}">
        <p14:creationId xmlns:p14="http://schemas.microsoft.com/office/powerpoint/2010/main" val="99345771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9103B32-E030-488D-9B23-DF7255980EBB}"/>
              </a:ext>
            </a:extLst>
          </p:cNvPr>
          <p:cNvSpPr>
            <a:spLocks noGrp="1"/>
          </p:cNvSpPr>
          <p:nvPr>
            <p:ph idx="1"/>
          </p:nvPr>
        </p:nvSpPr>
        <p:spPr/>
        <p:txBody>
          <a:bodyPr/>
          <a:lstStyle/>
          <a:p>
            <a:r>
              <a:rPr lang="pl-PL" dirty="0"/>
              <a:t>Mieszkańcy rywalizowali ze sobą o wszystko: żywność, naftę do lamp, podstawowe produkty przemysłowe. Niektórzy historycy twierdzą, że węgierski rząd (sterowany przez Rosjan) celowo nie rozwiązywał problemu hiperinflacji, bo dzięki niej praktycznie zniknęli prywatni właściciele ziem i zakładów przemysłowych, co ułatwiło wprowadzenie społeczeństwa proletariackiego i chłopskiego. W sferze społecznej i politycznej hiperinflacja dokonywała dezintegracji społecznej. Inflacja uderzyła i zmiotła z rynku właścicieli, uderzyła w warstwę średnią i wyższą, ustanowiła na Węgrzech społeczeństwo proletariackie i chłopskie, wrogo nastawione do wszystkich, którzy mieli cokolwiek. </a:t>
            </a:r>
          </a:p>
          <a:p>
            <a:endParaRPr lang="pl-PL" dirty="0"/>
          </a:p>
        </p:txBody>
      </p:sp>
    </p:spTree>
    <p:extLst>
      <p:ext uri="{BB962C8B-B14F-4D97-AF65-F5344CB8AC3E}">
        <p14:creationId xmlns:p14="http://schemas.microsoft.com/office/powerpoint/2010/main" val="2790648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AAE0477-983E-470C-A289-0AEE78902BA8}"/>
              </a:ext>
            </a:extLst>
          </p:cNvPr>
          <p:cNvSpPr>
            <a:spLocks noGrp="1"/>
          </p:cNvSpPr>
          <p:nvPr>
            <p:ph idx="1"/>
          </p:nvPr>
        </p:nvSpPr>
        <p:spPr>
          <a:xfrm>
            <a:off x="320783" y="1876242"/>
            <a:ext cx="5592341" cy="4484801"/>
          </a:xfrm>
        </p:spPr>
        <p:txBody>
          <a:bodyPr>
            <a:normAutofit/>
          </a:bodyPr>
          <a:lstStyle/>
          <a:p>
            <a:r>
              <a:rPr lang="pl-PL" dirty="0"/>
              <a:t>W połowie 1946 roku Węgry doświadczyły największej inflacji we współczesnej historii. W szczytowym momencie, ceny dóbr rosły średnio co 15 godzin. Dzienna stopa inflacji przewyższała 200 procent. Jeszcze w 1944 roku najwyższym znajdującym się w obiegu nominałem było 1000 </a:t>
            </a:r>
            <a:r>
              <a:rPr lang="pl-PL" dirty="0" err="1"/>
              <a:t>pengő</a:t>
            </a:r>
            <a:r>
              <a:rPr lang="pl-PL" dirty="0"/>
              <a:t>. Pod koniec 1945 roku było to już 10 mln </a:t>
            </a:r>
            <a:r>
              <a:rPr lang="pl-PL" dirty="0" err="1"/>
              <a:t>pengő</a:t>
            </a:r>
            <a:r>
              <a:rPr lang="pl-PL" dirty="0"/>
              <a:t>, a w połowie 1946 – 100 trylionów </a:t>
            </a:r>
            <a:r>
              <a:rPr lang="pl-PL" dirty="0" err="1"/>
              <a:t>pengő</a:t>
            </a:r>
            <a:r>
              <a:rPr lang="pl-PL" dirty="0"/>
              <a:t>. Do płatności podatkowych i pocztowych stworzono wówczas specjalną walutę – </a:t>
            </a:r>
            <a:r>
              <a:rPr lang="pl-PL" dirty="0" err="1"/>
              <a:t>adópengő</a:t>
            </a:r>
            <a:r>
              <a:rPr lang="pl-PL" dirty="0"/>
              <a:t>, czyli </a:t>
            </a:r>
            <a:r>
              <a:rPr lang="pl-PL" dirty="0" err="1"/>
              <a:t>pengő</a:t>
            </a:r>
            <a:r>
              <a:rPr lang="pl-PL" dirty="0"/>
              <a:t> podatkowy. Jej aktualną wartość podawano codziennie w komunikacie radiowym. Pomimo dodruku banknotów zwiększonych o kolejne zera problemu nie udało się rozwiązać. </a:t>
            </a:r>
          </a:p>
          <a:p>
            <a:endParaRPr lang="pl-PL" sz="1700" dirty="0"/>
          </a:p>
        </p:txBody>
      </p:sp>
      <p:sp>
        <p:nvSpPr>
          <p:cNvPr id="17" name="Freeform: Shape 8">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3">
            <a:extLst>
              <a:ext uri="{FF2B5EF4-FFF2-40B4-BE49-F238E27FC236}">
                <a16:creationId xmlns:a16="http://schemas.microsoft.com/office/drawing/2014/main" id="{13073A52-01F5-47B8-8778-E257BAF6877D}"/>
              </a:ext>
            </a:extLst>
          </p:cNvPr>
          <p:cNvPicPr>
            <a:picLocks noChangeAspect="1"/>
          </p:cNvPicPr>
          <p:nvPr/>
        </p:nvPicPr>
        <p:blipFill>
          <a:blip r:embed="rId2"/>
          <a:stretch>
            <a:fillRect/>
          </a:stretch>
        </p:blipFill>
        <p:spPr>
          <a:xfrm>
            <a:off x="7271151" y="1385272"/>
            <a:ext cx="4218484" cy="2537652"/>
          </a:xfrm>
          <a:prstGeom prst="rect">
            <a:avLst/>
          </a:prstGeom>
        </p:spPr>
      </p:pic>
      <p:sp>
        <p:nvSpPr>
          <p:cNvPr id="5" name="pole tekstowe 4">
            <a:extLst>
              <a:ext uri="{FF2B5EF4-FFF2-40B4-BE49-F238E27FC236}">
                <a16:creationId xmlns:a16="http://schemas.microsoft.com/office/drawing/2014/main" id="{FEB32492-5BF2-45A1-BADB-9617ACAC59CD}"/>
              </a:ext>
            </a:extLst>
          </p:cNvPr>
          <p:cNvSpPr txBox="1"/>
          <p:nvPr/>
        </p:nvSpPr>
        <p:spPr>
          <a:xfrm>
            <a:off x="7485681" y="4215539"/>
            <a:ext cx="3859078" cy="646331"/>
          </a:xfrm>
          <a:prstGeom prst="rect">
            <a:avLst/>
          </a:prstGeom>
          <a:noFill/>
        </p:spPr>
        <p:txBody>
          <a:bodyPr wrap="square" rtlCol="0">
            <a:spAutoFit/>
          </a:bodyPr>
          <a:lstStyle/>
          <a:p>
            <a:pPr algn="ctr"/>
            <a:r>
              <a:rPr lang="pl-PL" dirty="0">
                <a:solidFill>
                  <a:schemeClr val="bg1"/>
                </a:solidFill>
              </a:rPr>
              <a:t>Banknot o nominale 100 trylionów </a:t>
            </a:r>
            <a:r>
              <a:rPr lang="pl-PL" dirty="0" err="1">
                <a:solidFill>
                  <a:schemeClr val="bg1"/>
                </a:solidFill>
              </a:rPr>
              <a:t>pengő</a:t>
            </a:r>
            <a:endParaRPr lang="pl-PL" dirty="0">
              <a:solidFill>
                <a:schemeClr val="bg1"/>
              </a:solidFill>
            </a:endParaRPr>
          </a:p>
        </p:txBody>
      </p:sp>
    </p:spTree>
    <p:extLst>
      <p:ext uri="{BB962C8B-B14F-4D97-AF65-F5344CB8AC3E}">
        <p14:creationId xmlns:p14="http://schemas.microsoft.com/office/powerpoint/2010/main" val="3458775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C8785D8-EAA9-41B3-BD80-AE11FF4DEDC3}"/>
              </a:ext>
            </a:extLst>
          </p:cNvPr>
          <p:cNvSpPr>
            <a:spLocks noGrp="1"/>
          </p:cNvSpPr>
          <p:nvPr>
            <p:ph type="title"/>
          </p:nvPr>
        </p:nvSpPr>
        <p:spPr>
          <a:xfrm>
            <a:off x="6400800" y="484632"/>
            <a:ext cx="5299586" cy="1609344"/>
          </a:xfrm>
          <a:ln>
            <a:noFill/>
          </a:ln>
        </p:spPr>
        <p:txBody>
          <a:bodyPr>
            <a:normAutofit/>
          </a:bodyPr>
          <a:lstStyle/>
          <a:p>
            <a:r>
              <a:rPr lang="pl-PL" sz="4000"/>
              <a:t>adópengő, czyli pengő podatkowy</a:t>
            </a:r>
          </a:p>
        </p:txBody>
      </p:sp>
      <p:sp>
        <p:nvSpPr>
          <p:cNvPr id="3" name="Symbol zastępczy zawartości 2">
            <a:extLst>
              <a:ext uri="{FF2B5EF4-FFF2-40B4-BE49-F238E27FC236}">
                <a16:creationId xmlns:a16="http://schemas.microsoft.com/office/drawing/2014/main" id="{EC5F8DFC-5C14-48F4-AFDD-CA7063D08C77}"/>
              </a:ext>
            </a:extLst>
          </p:cNvPr>
          <p:cNvSpPr>
            <a:spLocks noGrp="1"/>
          </p:cNvSpPr>
          <p:nvPr>
            <p:ph idx="1"/>
          </p:nvPr>
        </p:nvSpPr>
        <p:spPr>
          <a:xfrm>
            <a:off x="6400799" y="2121408"/>
            <a:ext cx="5299585" cy="4050792"/>
          </a:xfrm>
        </p:spPr>
        <p:txBody>
          <a:bodyPr>
            <a:normAutofit/>
          </a:bodyPr>
          <a:lstStyle/>
          <a:p>
            <a:pPr marL="0" indent="0">
              <a:buNone/>
            </a:pPr>
            <a:r>
              <a:rPr lang="pl-PL" sz="1700"/>
              <a:t>Adópengő został wprowadzony 1 stycznia 1946 r. jako jednostka rozliczeniowa do planowania budżetu. Jednak od 8 lipca 1946 r. dopuszczono go jako legalny środek płatniczy. Miał on zachować swoją wartość wraz ze spadkiem pengő. Jednak jego wartość dramatycznie wzrosła w stosunku do pengő (ostatecznie osiągając 2 x 10 21 pengő). Adópengő poważnie ucierpiało z powodu inflacji. Do lipca 1946 r. Adópengő stało się jedyną walutą obiegową, ponieważ wartość pengő spadła do tego stopnia, że nawet 100-milionowa wartość była faktycznie bezwartościowa. </a:t>
            </a:r>
          </a:p>
          <a:p>
            <a:pPr marL="0" indent="0">
              <a:buNone/>
            </a:pPr>
            <a:r>
              <a:rPr lang="pl-PL" sz="1700"/>
              <a:t>Początkowo adópengő było jednostką służącą do rozliczeń rządowych i bankowych, później bony o wartości wyrażonej w tej walucie trafiły do publicznego obiegu. </a:t>
            </a:r>
          </a:p>
        </p:txBody>
      </p:sp>
      <p:grpSp>
        <p:nvGrpSpPr>
          <p:cNvPr id="11" name="Group 10">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Tabela 3">
            <a:extLst>
              <a:ext uri="{FF2B5EF4-FFF2-40B4-BE49-F238E27FC236}">
                <a16:creationId xmlns:a16="http://schemas.microsoft.com/office/drawing/2014/main" id="{ECED151D-08EF-48F2-9F72-DFA33EC6B43D}"/>
              </a:ext>
            </a:extLst>
          </p:cNvPr>
          <p:cNvGraphicFramePr>
            <a:graphicFrameLocks noGrp="1"/>
          </p:cNvGraphicFramePr>
          <p:nvPr>
            <p:extLst>
              <p:ext uri="{D42A27DB-BD31-4B8C-83A1-F6EECF244321}">
                <p14:modId xmlns:p14="http://schemas.microsoft.com/office/powerpoint/2010/main" val="343463880"/>
              </p:ext>
            </p:extLst>
          </p:nvPr>
        </p:nvGraphicFramePr>
        <p:xfrm>
          <a:off x="633999" y="849537"/>
          <a:ext cx="5112462" cy="5274075"/>
        </p:xfrm>
        <a:graphic>
          <a:graphicData uri="http://schemas.openxmlformats.org/drawingml/2006/table">
            <a:tbl>
              <a:tblPr firstRow="1" firstCol="1" bandRow="1">
                <a:noFill/>
                <a:tableStyleId>{5C22544A-7EE6-4342-B048-85BDC9FD1C3A}</a:tableStyleId>
              </a:tblPr>
              <a:tblGrid>
                <a:gridCol w="2556231">
                  <a:extLst>
                    <a:ext uri="{9D8B030D-6E8A-4147-A177-3AD203B41FA5}">
                      <a16:colId xmlns:a16="http://schemas.microsoft.com/office/drawing/2014/main" val="722836760"/>
                    </a:ext>
                  </a:extLst>
                </a:gridCol>
                <a:gridCol w="2556231">
                  <a:extLst>
                    <a:ext uri="{9D8B030D-6E8A-4147-A177-3AD203B41FA5}">
                      <a16:colId xmlns:a16="http://schemas.microsoft.com/office/drawing/2014/main" val="525987075"/>
                    </a:ext>
                  </a:extLst>
                </a:gridCol>
              </a:tblGrid>
              <a:tr h="553160">
                <a:tc>
                  <a:txBody>
                    <a:bodyPr/>
                    <a:lstStyle/>
                    <a:p>
                      <a:pPr algn="ctr">
                        <a:lnSpc>
                          <a:spcPts val="1200"/>
                        </a:lnSpc>
                        <a:spcAft>
                          <a:spcPts val="545"/>
                        </a:spcAft>
                      </a:pPr>
                      <a:r>
                        <a:rPr lang="pl-PL" sz="1800" b="1">
                          <a:solidFill>
                            <a:srgbClr val="FFFFFF"/>
                          </a:solidFill>
                          <a:effectLst/>
                        </a:rPr>
                        <a:t>Data</a:t>
                      </a:r>
                      <a:endParaRPr lang="pl-P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a:lnSpc>
                          <a:spcPts val="1200"/>
                        </a:lnSpc>
                        <a:spcAft>
                          <a:spcPts val="545"/>
                        </a:spcAft>
                      </a:pPr>
                      <a:r>
                        <a:rPr lang="pl-PL" sz="1800" b="1" dirty="0">
                          <a:solidFill>
                            <a:srgbClr val="FFFFFF"/>
                          </a:solidFill>
                          <a:effectLst/>
                        </a:rPr>
                        <a:t>Wartość</a:t>
                      </a:r>
                      <a:endParaRPr lang="pl-PL"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785110262"/>
                  </a:ext>
                </a:extLst>
              </a:tr>
              <a:tr h="553160">
                <a:tc>
                  <a:txBody>
                    <a:bodyPr/>
                    <a:lstStyle/>
                    <a:p>
                      <a:pPr algn="r">
                        <a:lnSpc>
                          <a:spcPts val="1200"/>
                        </a:lnSpc>
                        <a:spcAft>
                          <a:spcPts val="545"/>
                        </a:spcAft>
                      </a:pPr>
                      <a:r>
                        <a:rPr lang="pl-PL" sz="1800" b="1">
                          <a:solidFill>
                            <a:srgbClr val="FFFFFF"/>
                          </a:solidFill>
                          <a:effectLst/>
                        </a:rPr>
                        <a:t>1 stycznia 1946</a:t>
                      </a:r>
                      <a:endParaRPr lang="pl-P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r">
                        <a:lnSpc>
                          <a:spcPts val="1200"/>
                        </a:lnSpc>
                        <a:spcAft>
                          <a:spcPts val="545"/>
                        </a:spcAft>
                      </a:pPr>
                      <a:r>
                        <a:rPr lang="pl-PL" sz="1800">
                          <a:solidFill>
                            <a:schemeClr val="tx1">
                              <a:lumMod val="85000"/>
                              <a:lumOff val="15000"/>
                            </a:schemeClr>
                          </a:solidFill>
                          <a:effectLst/>
                        </a:rPr>
                        <a:t>1</a:t>
                      </a:r>
                      <a:endParaRPr lang="pl-PL" sz="180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639447528"/>
                  </a:ext>
                </a:extLst>
              </a:tr>
              <a:tr h="553160">
                <a:tc>
                  <a:txBody>
                    <a:bodyPr/>
                    <a:lstStyle/>
                    <a:p>
                      <a:pPr algn="r">
                        <a:lnSpc>
                          <a:spcPts val="1200"/>
                        </a:lnSpc>
                        <a:spcAft>
                          <a:spcPts val="545"/>
                        </a:spcAft>
                      </a:pPr>
                      <a:r>
                        <a:rPr lang="pl-PL" sz="1800" b="1">
                          <a:solidFill>
                            <a:srgbClr val="FFFFFF"/>
                          </a:solidFill>
                          <a:effectLst/>
                        </a:rPr>
                        <a:t>1 lutego 1946</a:t>
                      </a:r>
                      <a:endParaRPr lang="pl-P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r">
                        <a:lnSpc>
                          <a:spcPts val="1200"/>
                        </a:lnSpc>
                        <a:spcAft>
                          <a:spcPts val="545"/>
                        </a:spcAft>
                      </a:pPr>
                      <a:r>
                        <a:rPr lang="pl-PL" sz="1800">
                          <a:solidFill>
                            <a:schemeClr val="tx1">
                              <a:lumMod val="85000"/>
                              <a:lumOff val="15000"/>
                            </a:schemeClr>
                          </a:solidFill>
                          <a:effectLst/>
                        </a:rPr>
                        <a:t>1,7</a:t>
                      </a:r>
                      <a:endParaRPr lang="pl-PL" sz="180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988003614"/>
                  </a:ext>
                </a:extLst>
              </a:tr>
              <a:tr h="553160">
                <a:tc>
                  <a:txBody>
                    <a:bodyPr/>
                    <a:lstStyle/>
                    <a:p>
                      <a:pPr algn="r">
                        <a:lnSpc>
                          <a:spcPts val="1200"/>
                        </a:lnSpc>
                        <a:spcAft>
                          <a:spcPts val="545"/>
                        </a:spcAft>
                      </a:pPr>
                      <a:r>
                        <a:rPr lang="pl-PL" sz="1800" b="1">
                          <a:solidFill>
                            <a:srgbClr val="FFFFFF"/>
                          </a:solidFill>
                          <a:effectLst/>
                        </a:rPr>
                        <a:t>1 marca 1946</a:t>
                      </a:r>
                      <a:endParaRPr lang="pl-P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r">
                        <a:lnSpc>
                          <a:spcPts val="1200"/>
                        </a:lnSpc>
                        <a:spcAft>
                          <a:spcPts val="545"/>
                        </a:spcAft>
                      </a:pPr>
                      <a:r>
                        <a:rPr lang="pl-PL" sz="1800">
                          <a:solidFill>
                            <a:schemeClr val="tx1">
                              <a:lumMod val="85000"/>
                              <a:lumOff val="15000"/>
                            </a:schemeClr>
                          </a:solidFill>
                          <a:effectLst/>
                        </a:rPr>
                        <a:t>10</a:t>
                      </a:r>
                      <a:endParaRPr lang="pl-PL" sz="180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58845461"/>
                  </a:ext>
                </a:extLst>
              </a:tr>
              <a:tr h="553160">
                <a:tc>
                  <a:txBody>
                    <a:bodyPr/>
                    <a:lstStyle/>
                    <a:p>
                      <a:pPr algn="r">
                        <a:lnSpc>
                          <a:spcPts val="1200"/>
                        </a:lnSpc>
                        <a:spcAft>
                          <a:spcPts val="545"/>
                        </a:spcAft>
                      </a:pPr>
                      <a:r>
                        <a:rPr lang="pl-PL" sz="1800" b="1">
                          <a:solidFill>
                            <a:srgbClr val="FFFFFF"/>
                          </a:solidFill>
                          <a:effectLst/>
                        </a:rPr>
                        <a:t>1 kwietnia 1946</a:t>
                      </a:r>
                      <a:endParaRPr lang="pl-P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r">
                        <a:lnSpc>
                          <a:spcPts val="1200"/>
                        </a:lnSpc>
                        <a:spcAft>
                          <a:spcPts val="545"/>
                        </a:spcAft>
                      </a:pPr>
                      <a:r>
                        <a:rPr lang="pl-PL" sz="1800">
                          <a:solidFill>
                            <a:schemeClr val="tx1">
                              <a:lumMod val="85000"/>
                              <a:lumOff val="15000"/>
                            </a:schemeClr>
                          </a:solidFill>
                          <a:effectLst/>
                        </a:rPr>
                        <a:t>44</a:t>
                      </a:r>
                      <a:endParaRPr lang="pl-PL" sz="180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881589005"/>
                  </a:ext>
                </a:extLst>
              </a:tr>
              <a:tr h="553160">
                <a:tc>
                  <a:txBody>
                    <a:bodyPr/>
                    <a:lstStyle/>
                    <a:p>
                      <a:pPr algn="r">
                        <a:lnSpc>
                          <a:spcPts val="1200"/>
                        </a:lnSpc>
                        <a:spcAft>
                          <a:spcPts val="545"/>
                        </a:spcAft>
                      </a:pPr>
                      <a:r>
                        <a:rPr lang="pl-PL" sz="1800" b="1">
                          <a:solidFill>
                            <a:srgbClr val="FFFFFF"/>
                          </a:solidFill>
                          <a:effectLst/>
                        </a:rPr>
                        <a:t>1 maja 1946</a:t>
                      </a:r>
                      <a:endParaRPr lang="pl-P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r">
                        <a:lnSpc>
                          <a:spcPts val="1200"/>
                        </a:lnSpc>
                        <a:spcAft>
                          <a:spcPts val="545"/>
                        </a:spcAft>
                      </a:pPr>
                      <a:r>
                        <a:rPr lang="pl-PL" sz="1800">
                          <a:solidFill>
                            <a:schemeClr val="tx1">
                              <a:lumMod val="85000"/>
                              <a:lumOff val="15000"/>
                            </a:schemeClr>
                          </a:solidFill>
                          <a:effectLst/>
                        </a:rPr>
                        <a:t>630</a:t>
                      </a:r>
                      <a:endParaRPr lang="pl-PL" sz="180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693917353"/>
                  </a:ext>
                </a:extLst>
              </a:tr>
              <a:tr h="553160">
                <a:tc>
                  <a:txBody>
                    <a:bodyPr/>
                    <a:lstStyle/>
                    <a:p>
                      <a:pPr algn="r">
                        <a:lnSpc>
                          <a:spcPts val="1200"/>
                        </a:lnSpc>
                        <a:spcAft>
                          <a:spcPts val="545"/>
                        </a:spcAft>
                      </a:pPr>
                      <a:r>
                        <a:rPr lang="pl-PL" sz="1800" b="1">
                          <a:solidFill>
                            <a:srgbClr val="FFFFFF"/>
                          </a:solidFill>
                          <a:effectLst/>
                        </a:rPr>
                        <a:t>1 czerwca 1946</a:t>
                      </a:r>
                      <a:endParaRPr lang="pl-P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r">
                        <a:lnSpc>
                          <a:spcPts val="1200"/>
                        </a:lnSpc>
                        <a:spcAft>
                          <a:spcPts val="545"/>
                        </a:spcAft>
                      </a:pPr>
                      <a:r>
                        <a:rPr lang="pl-PL" sz="1800">
                          <a:solidFill>
                            <a:schemeClr val="tx1">
                              <a:lumMod val="85000"/>
                              <a:lumOff val="15000"/>
                            </a:schemeClr>
                          </a:solidFill>
                          <a:effectLst/>
                        </a:rPr>
                        <a:t>160 000</a:t>
                      </a:r>
                      <a:endParaRPr lang="pl-PL" sz="180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280669932"/>
                  </a:ext>
                </a:extLst>
              </a:tr>
              <a:tr h="743910">
                <a:tc>
                  <a:txBody>
                    <a:bodyPr/>
                    <a:lstStyle/>
                    <a:p>
                      <a:pPr algn="r">
                        <a:lnSpc>
                          <a:spcPts val="1200"/>
                        </a:lnSpc>
                        <a:spcAft>
                          <a:spcPts val="545"/>
                        </a:spcAft>
                      </a:pPr>
                      <a:r>
                        <a:rPr lang="pl-PL" sz="1800" b="1">
                          <a:solidFill>
                            <a:srgbClr val="FFFFFF"/>
                          </a:solidFill>
                          <a:effectLst/>
                        </a:rPr>
                        <a:t>1 lipca 1946</a:t>
                      </a:r>
                      <a:endParaRPr lang="pl-P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r">
                        <a:lnSpc>
                          <a:spcPts val="1200"/>
                        </a:lnSpc>
                        <a:spcAft>
                          <a:spcPts val="545"/>
                        </a:spcAft>
                      </a:pPr>
                      <a:r>
                        <a:rPr lang="pl-PL" sz="1800" dirty="0">
                          <a:solidFill>
                            <a:schemeClr val="tx1">
                              <a:lumMod val="85000"/>
                              <a:lumOff val="15000"/>
                            </a:schemeClr>
                          </a:solidFill>
                          <a:effectLst/>
                        </a:rPr>
                        <a:t>7 500 000 000</a:t>
                      </a:r>
                      <a:br>
                        <a:rPr lang="pl-PL" sz="1800" dirty="0">
                          <a:solidFill>
                            <a:schemeClr val="tx1">
                              <a:lumMod val="85000"/>
                              <a:lumOff val="15000"/>
                            </a:schemeClr>
                          </a:solidFill>
                          <a:effectLst/>
                        </a:rPr>
                      </a:br>
                      <a:endParaRPr lang="pl-PL" sz="1800" dirty="0">
                        <a:solidFill>
                          <a:schemeClr val="tx1">
                            <a:lumMod val="85000"/>
                            <a:lumOff val="15000"/>
                          </a:schemeClr>
                        </a:solidFill>
                        <a:effectLst/>
                      </a:endParaRPr>
                    </a:p>
                    <a:p>
                      <a:pPr algn="r">
                        <a:lnSpc>
                          <a:spcPts val="1200"/>
                        </a:lnSpc>
                        <a:spcAft>
                          <a:spcPts val="545"/>
                        </a:spcAft>
                      </a:pPr>
                      <a:r>
                        <a:rPr lang="pl-PL" sz="1800" dirty="0">
                          <a:solidFill>
                            <a:schemeClr val="tx1">
                              <a:lumMod val="85000"/>
                              <a:lumOff val="15000"/>
                            </a:schemeClr>
                          </a:solidFill>
                          <a:effectLst/>
                        </a:rPr>
                        <a:t>(7,5×109)</a:t>
                      </a:r>
                      <a:endParaRPr lang="pl-PL"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549726165"/>
                  </a:ext>
                </a:extLst>
              </a:tr>
              <a:tr h="553160">
                <a:tc>
                  <a:txBody>
                    <a:bodyPr/>
                    <a:lstStyle/>
                    <a:p>
                      <a:pPr algn="r">
                        <a:lnSpc>
                          <a:spcPts val="1200"/>
                        </a:lnSpc>
                        <a:spcAft>
                          <a:spcPts val="545"/>
                        </a:spcAft>
                      </a:pPr>
                      <a:r>
                        <a:rPr lang="pl-PL" sz="1800" b="1">
                          <a:solidFill>
                            <a:srgbClr val="FFFFFF"/>
                          </a:solidFill>
                          <a:effectLst/>
                        </a:rPr>
                        <a:t>31 lipca 1946</a:t>
                      </a:r>
                      <a:endParaRPr lang="pl-PL"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algn="r">
                        <a:lnSpc>
                          <a:spcPts val="1200"/>
                        </a:lnSpc>
                        <a:spcAft>
                          <a:spcPts val="545"/>
                        </a:spcAft>
                      </a:pPr>
                      <a:r>
                        <a:rPr lang="pl-PL" sz="1800" dirty="0">
                          <a:solidFill>
                            <a:schemeClr val="tx1">
                              <a:lumMod val="85000"/>
                              <a:lumOff val="15000"/>
                            </a:schemeClr>
                          </a:solidFill>
                          <a:effectLst/>
                        </a:rPr>
                        <a:t>(2×1021)</a:t>
                      </a:r>
                      <a:endParaRPr lang="pl-PL"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09" marR="153665" marT="153665" marB="153665">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3579700285"/>
                  </a:ext>
                </a:extLst>
              </a:tr>
            </a:tbl>
          </a:graphicData>
        </a:graphic>
      </p:graphicFrame>
    </p:spTree>
    <p:extLst>
      <p:ext uri="{BB962C8B-B14F-4D97-AF65-F5344CB8AC3E}">
        <p14:creationId xmlns:p14="http://schemas.microsoft.com/office/powerpoint/2010/main" val="50628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2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2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C7F40134-D8D6-42F3-8C45-5545BF252CE7}"/>
              </a:ext>
            </a:extLst>
          </p:cNvPr>
          <p:cNvSpPr>
            <a:spLocks noGrp="1"/>
          </p:cNvSpPr>
          <p:nvPr>
            <p:ph type="title"/>
          </p:nvPr>
        </p:nvSpPr>
        <p:spPr>
          <a:xfrm>
            <a:off x="1066800" y="621763"/>
            <a:ext cx="10058400" cy="1609344"/>
          </a:xfrm>
        </p:spPr>
        <p:txBody>
          <a:bodyPr>
            <a:normAutofit/>
          </a:bodyPr>
          <a:lstStyle/>
          <a:p>
            <a:r>
              <a:rPr lang="pl-PL" dirty="0">
                <a:latin typeface="Arial Black" panose="020B0A04020102020204" pitchFamily="34" charset="0"/>
              </a:rPr>
              <a:t>Wstęp </a:t>
            </a:r>
          </a:p>
        </p:txBody>
      </p:sp>
      <p:sp>
        <p:nvSpPr>
          <p:cNvPr id="3" name="Symbol zastępczy zawartości 2">
            <a:extLst>
              <a:ext uri="{FF2B5EF4-FFF2-40B4-BE49-F238E27FC236}">
                <a16:creationId xmlns:a16="http://schemas.microsoft.com/office/drawing/2014/main" id="{FD348872-91AE-4905-84DA-4DFD950F2672}"/>
              </a:ext>
            </a:extLst>
          </p:cNvPr>
          <p:cNvSpPr>
            <a:spLocks noGrp="1"/>
          </p:cNvSpPr>
          <p:nvPr>
            <p:ph idx="1"/>
          </p:nvPr>
        </p:nvSpPr>
        <p:spPr>
          <a:xfrm>
            <a:off x="984504" y="2377894"/>
            <a:ext cx="10058400" cy="3851787"/>
          </a:xfrm>
        </p:spPr>
        <p:txBody>
          <a:bodyPr>
            <a:normAutofit/>
          </a:bodyPr>
          <a:lstStyle/>
          <a:p>
            <a:pPr marL="0" indent="0">
              <a:buNone/>
            </a:pPr>
            <a:r>
              <a:rPr lang="pl-PL" dirty="0">
                <a:cs typeface="Arial" panose="020B0604020202020204" pitchFamily="34" charset="0"/>
              </a:rPr>
              <a:t>Celem niniejszej pracy jest przedstawienie historii najwyższej odnotowanej na świecie hiperinflacji. Miała ona miejsce na Węgrzech w 1946 roku, kiedy kraj ten był doszczętnie zrujnowany po zakończeniu wojny. Miesięczna stopa inflacji wówczas zbliżyła się do 41 900 bilionów procent, a ceny podwajały się co 15 godzin. Kryzys ten trwał 13 miesięcy, co doprowadziło do poważnej destrukcji ekonomicznej. </a:t>
            </a:r>
          </a:p>
          <a:p>
            <a:pPr marL="0" indent="0">
              <a:buNone/>
            </a:pPr>
            <a:endParaRPr lang="pl-PL" dirty="0"/>
          </a:p>
        </p:txBody>
      </p:sp>
      <p:sp>
        <p:nvSpPr>
          <p:cNvPr id="31" name="Oval 3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8477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C9E0F0-564A-40D7-999F-F68555CDDE80}"/>
              </a:ext>
            </a:extLst>
          </p:cNvPr>
          <p:cNvSpPr>
            <a:spLocks noGrp="1"/>
          </p:cNvSpPr>
          <p:nvPr>
            <p:ph type="title"/>
          </p:nvPr>
        </p:nvSpPr>
        <p:spPr>
          <a:xfrm>
            <a:off x="1069848" y="484632"/>
            <a:ext cx="10058400" cy="1609344"/>
          </a:xfrm>
        </p:spPr>
        <p:txBody>
          <a:bodyPr>
            <a:normAutofit/>
          </a:bodyPr>
          <a:lstStyle/>
          <a:p>
            <a:r>
              <a:rPr lang="pl-PL" dirty="0">
                <a:latin typeface="Arial Black" panose="020B0A04020102020204" pitchFamily="34" charset="0"/>
              </a:rPr>
              <a:t>Koniec hiperinflacji</a:t>
            </a:r>
          </a:p>
        </p:txBody>
      </p:sp>
      <p:pic>
        <p:nvPicPr>
          <p:cNvPr id="2050" name="Picture 2" descr="Węgry 100 forint szaz 1946 *192 - 7710401372 - oficjalne archiwum ...">
            <a:extLst>
              <a:ext uri="{FF2B5EF4-FFF2-40B4-BE49-F238E27FC236}">
                <a16:creationId xmlns:a16="http://schemas.microsoft.com/office/drawing/2014/main" id="{D310956E-1E7A-42E2-8C77-D3A17DB3D2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3942" y="2997593"/>
            <a:ext cx="4773168" cy="2371574"/>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1C0CA5AA-E21C-4EF2-9BDF-1A56A63E6A8F}"/>
              </a:ext>
            </a:extLst>
          </p:cNvPr>
          <p:cNvSpPr>
            <a:spLocks noGrp="1"/>
          </p:cNvSpPr>
          <p:nvPr>
            <p:ph idx="1"/>
          </p:nvPr>
        </p:nvSpPr>
        <p:spPr>
          <a:xfrm>
            <a:off x="6096001" y="1766807"/>
            <a:ext cx="5233260" cy="4606561"/>
          </a:xfrm>
        </p:spPr>
        <p:txBody>
          <a:bodyPr>
            <a:normAutofit fontScale="92500" lnSpcReduction="10000"/>
          </a:bodyPr>
          <a:lstStyle/>
          <a:p>
            <a:pPr marL="0" indent="0">
              <a:buNone/>
            </a:pPr>
            <a:endParaRPr lang="pl-PL" sz="1400" dirty="0"/>
          </a:p>
          <a:p>
            <a:endParaRPr lang="pl-PL" sz="1800" dirty="0"/>
          </a:p>
          <a:p>
            <a:r>
              <a:rPr lang="pl-PL" sz="1800" dirty="0"/>
              <a:t>Poważnej klęsce gospodarczej udało się położyć kres 1 sierpnia 1946 dzięki reformie wprowadzającej nowy pieniądz – forint – oparty na złocie, które zostało zwrócone Węgrom po wojnie. 18 sierpnia 1946 roku forint został ustalony na poziomie odpowiadającym 400 000 000 000 000 000 000 000 000 000 starej waluty(jeden forint miał wartość czterystu tysięcy kwadrylionów </a:t>
            </a:r>
            <a:r>
              <a:rPr lang="pl-PL" sz="1800" dirty="0" err="1"/>
              <a:t>pengő</a:t>
            </a:r>
            <a:r>
              <a:rPr lang="pl-PL" sz="1800" dirty="0"/>
              <a:t>, usunięto 29 zer ze starej waluty). Kurs wymiany złota ustalono na 13,21 forinta na gram. Procesem zarządzała Węgierska Partia Komunistyczna , która zajmowała odpowiednie stanowiska w rządzie. Sukces forinta został wykorzystany do celów politycznych, przyczyniając się do przejęcia przez komunistów całkowitej władzy w latach 1948–49. </a:t>
            </a:r>
          </a:p>
          <a:p>
            <a:endParaRPr lang="pl-PL" sz="1400" dirty="0"/>
          </a:p>
        </p:txBody>
      </p:sp>
    </p:spTree>
    <p:extLst>
      <p:ext uri="{BB962C8B-B14F-4D97-AF65-F5344CB8AC3E}">
        <p14:creationId xmlns:p14="http://schemas.microsoft.com/office/powerpoint/2010/main" val="288495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F363F4AF-FEE8-4F01-BFC9-D85E68EEB3F9}"/>
              </a:ext>
            </a:extLst>
          </p:cNvPr>
          <p:cNvSpPr>
            <a:spLocks noGrp="1"/>
          </p:cNvSpPr>
          <p:nvPr>
            <p:ph idx="1"/>
          </p:nvPr>
        </p:nvSpPr>
        <p:spPr>
          <a:xfrm>
            <a:off x="1069848" y="2320412"/>
            <a:ext cx="10058400" cy="3851787"/>
          </a:xfrm>
        </p:spPr>
        <p:txBody>
          <a:bodyPr>
            <a:normAutofit/>
          </a:bodyPr>
          <a:lstStyle/>
          <a:p>
            <a:r>
              <a:rPr lang="pl-PL" dirty="0"/>
              <a:t>Choć może się to wydać trudne do wyobrażenia – reforma zadziałała błyskawicznie, a ceny szybko wyhamowały i ku zdziwieniu wszystkich, nastała trwała stabilność cen. Ta nagła zmiana była tak niesłychana, że do dziś wielu ekonomistów postrzega ją jako cud finansowy i gospodarczy. Jak mogło dojść do tak fantastycznego spadku inflacji? Według większości historyków, spadek inflacji był możliwy, bo w 1946 węgierski rząd po prostu utracił kontrolę nad gospodarką. Uważają, że to właśnie on, instruowany poprzez sowieckich doradców celowo użył inflacji nie tylko jako narzędzia w sferze finansowej, gospodarczej, ale także w sferze społecznej, politycznej, ideologicznej. </a:t>
            </a:r>
          </a:p>
          <a:p>
            <a:endParaRPr lang="pl-PL" dirty="0"/>
          </a:p>
          <a:p>
            <a:endParaRPr lang="pl-PL"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35674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6" name="Oval 135">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7" name="Oval 136">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39" name="Rectangle 138">
            <a:extLst>
              <a:ext uri="{FF2B5EF4-FFF2-40B4-BE49-F238E27FC236}">
                <a16:creationId xmlns:a16="http://schemas.microsoft.com/office/drawing/2014/main" id="{7045633D-7FA7-4D93-8E45-D385B582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1" name="Rectangle 140">
            <a:extLst>
              <a:ext uri="{FF2B5EF4-FFF2-40B4-BE49-F238E27FC236}">
                <a16:creationId xmlns:a16="http://schemas.microsoft.com/office/drawing/2014/main" id="{82532B9D-ADFC-4AEF-97D4-9FC87BB61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04AD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istoria hiperinflacji na Węgrzech - NBP - Portal Edukacji ...">
            <a:extLst>
              <a:ext uri="{FF2B5EF4-FFF2-40B4-BE49-F238E27FC236}">
                <a16:creationId xmlns:a16="http://schemas.microsoft.com/office/drawing/2014/main" id="{5381F9CF-C878-4B71-9D1B-2B5182ED761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9920" y="801792"/>
            <a:ext cx="10046568" cy="524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24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B9021E-F996-452A-B455-23BBC99AB4E4}"/>
              </a:ext>
            </a:extLst>
          </p:cNvPr>
          <p:cNvSpPr>
            <a:spLocks noGrp="1"/>
          </p:cNvSpPr>
          <p:nvPr>
            <p:ph type="title"/>
          </p:nvPr>
        </p:nvSpPr>
        <p:spPr>
          <a:xfrm>
            <a:off x="426128" y="386930"/>
            <a:ext cx="11185864" cy="1113396"/>
          </a:xfrm>
        </p:spPr>
        <p:txBody>
          <a:bodyPr anchor="b">
            <a:normAutofit/>
          </a:bodyPr>
          <a:lstStyle/>
          <a:p>
            <a:r>
              <a:rPr lang="pl-PL" sz="4200" dirty="0">
                <a:latin typeface="Arial Black" panose="020B0A04020102020204" pitchFamily="34" charset="0"/>
              </a:rPr>
              <a:t>Inflacja na Węgrzech po 1946r.</a:t>
            </a:r>
          </a:p>
        </p:txBody>
      </p:sp>
      <p:sp>
        <p:nvSpPr>
          <p:cNvPr id="3" name="Symbol zastępczy zawartości 2">
            <a:extLst>
              <a:ext uri="{FF2B5EF4-FFF2-40B4-BE49-F238E27FC236}">
                <a16:creationId xmlns:a16="http://schemas.microsoft.com/office/drawing/2014/main" id="{6EC5C8C7-BB23-4543-A107-3B6945C08461}"/>
              </a:ext>
            </a:extLst>
          </p:cNvPr>
          <p:cNvSpPr>
            <a:spLocks noGrp="1"/>
          </p:cNvSpPr>
          <p:nvPr>
            <p:ph idx="1"/>
          </p:nvPr>
        </p:nvSpPr>
        <p:spPr>
          <a:xfrm>
            <a:off x="793662" y="2299942"/>
            <a:ext cx="4530898" cy="3639450"/>
          </a:xfrm>
        </p:spPr>
        <p:txBody>
          <a:bodyPr anchor="ctr">
            <a:normAutofit/>
          </a:bodyPr>
          <a:lstStyle/>
          <a:p>
            <a:pPr marL="0" indent="0">
              <a:buNone/>
            </a:pPr>
            <a:r>
              <a:rPr lang="pl-PL" sz="2000" dirty="0"/>
              <a:t>Po zwalczeniu hiperinflacji oczywiście nie wszystko od razu wróciło do normy. Gospodarka Węgier jeszcze przez długi czas borykała się z różnymi problemami ekonomicznymi związanymi ze wcześniejszymi kłopotami pieniężnymi. </a:t>
            </a:r>
          </a:p>
          <a:p>
            <a:endParaRPr lang="pl-PL" sz="2000" dirty="0"/>
          </a:p>
        </p:txBody>
      </p:sp>
      <p:graphicFrame>
        <p:nvGraphicFramePr>
          <p:cNvPr id="4" name="Wykres 3">
            <a:extLst>
              <a:ext uri="{FF2B5EF4-FFF2-40B4-BE49-F238E27FC236}">
                <a16:creationId xmlns:a16="http://schemas.microsoft.com/office/drawing/2014/main" id="{C7926BC8-DEB6-4027-A699-6FEF18C02D20}"/>
              </a:ext>
            </a:extLst>
          </p:cNvPr>
          <p:cNvGraphicFramePr/>
          <p:nvPr>
            <p:extLst>
              <p:ext uri="{D42A27DB-BD31-4B8C-83A1-F6EECF244321}">
                <p14:modId xmlns:p14="http://schemas.microsoft.com/office/powerpoint/2010/main" val="1875490352"/>
              </p:ext>
            </p:extLst>
          </p:nvPr>
        </p:nvGraphicFramePr>
        <p:xfrm>
          <a:off x="5324560" y="2040835"/>
          <a:ext cx="5737250" cy="4157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2619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75688E-E395-4CD8-BD61-5302F9FC0254}"/>
              </a:ext>
            </a:extLst>
          </p:cNvPr>
          <p:cNvSpPr>
            <a:spLocks noGrp="1"/>
          </p:cNvSpPr>
          <p:nvPr>
            <p:ph type="title"/>
          </p:nvPr>
        </p:nvSpPr>
        <p:spPr/>
        <p:txBody>
          <a:bodyPr vert="horz" lIns="91440" tIns="45720" rIns="91440" bIns="45720" rtlCol="0" anchor="ctr">
            <a:normAutofit/>
          </a:bodyPr>
          <a:lstStyle/>
          <a:p>
            <a:r>
              <a:rPr lang="en-US" dirty="0" err="1">
                <a:latin typeface="Arial Black" panose="020B0A04020102020204" pitchFamily="34" charset="0"/>
              </a:rPr>
              <a:t>Inflacja</a:t>
            </a:r>
            <a:r>
              <a:rPr lang="en-US" dirty="0">
                <a:latin typeface="Arial Black" panose="020B0A04020102020204" pitchFamily="34" charset="0"/>
              </a:rPr>
              <a:t> </a:t>
            </a:r>
            <a:r>
              <a:rPr lang="en-US" dirty="0" err="1">
                <a:latin typeface="Arial Black" panose="020B0A04020102020204" pitchFamily="34" charset="0"/>
              </a:rPr>
              <a:t>obecnie</a:t>
            </a:r>
            <a:endParaRPr lang="en-US" dirty="0">
              <a:latin typeface="Arial Black" panose="020B0A04020102020204" pitchFamily="34" charset="0"/>
            </a:endParaRPr>
          </a:p>
        </p:txBody>
      </p:sp>
      <p:pic>
        <p:nvPicPr>
          <p:cNvPr id="4" name="Symbol zastępczy zawartości 3" descr="Obraz zawierający zrzut ekranu, rysunek&#10;&#10;Opis wygenerowany automatycznie">
            <a:extLst>
              <a:ext uri="{FF2B5EF4-FFF2-40B4-BE49-F238E27FC236}">
                <a16:creationId xmlns:a16="http://schemas.microsoft.com/office/drawing/2014/main" id="{18A38CB5-E4D5-4FB3-B544-DFAB04F4800D}"/>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6571" r="1" b="1"/>
          <a:stretch/>
        </p:blipFill>
        <p:spPr>
          <a:xfrm>
            <a:off x="828675" y="1825626"/>
            <a:ext cx="10525125" cy="4351338"/>
          </a:xfrm>
          <a:prstGeom prst="rect">
            <a:avLst/>
          </a:prstGeom>
        </p:spPr>
      </p:pic>
    </p:spTree>
    <p:extLst>
      <p:ext uri="{BB962C8B-B14F-4D97-AF65-F5344CB8AC3E}">
        <p14:creationId xmlns:p14="http://schemas.microsoft.com/office/powerpoint/2010/main" val="1302111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31EB89-FC4F-4EA5-B388-70CDDCEE8994}"/>
              </a:ext>
            </a:extLst>
          </p:cNvPr>
          <p:cNvSpPr>
            <a:spLocks noGrp="1"/>
          </p:cNvSpPr>
          <p:nvPr>
            <p:ph type="title"/>
          </p:nvPr>
        </p:nvSpPr>
        <p:spPr/>
        <p:txBody>
          <a:bodyPr/>
          <a:lstStyle/>
          <a:p>
            <a:r>
              <a:rPr lang="pl-PL" dirty="0">
                <a:latin typeface="Arial Black" panose="020B0A04020102020204" pitchFamily="34" charset="0"/>
              </a:rPr>
              <a:t>Podsumowanie</a:t>
            </a:r>
          </a:p>
        </p:txBody>
      </p:sp>
      <p:sp>
        <p:nvSpPr>
          <p:cNvPr id="3" name="Symbol zastępczy zawartości 2">
            <a:extLst>
              <a:ext uri="{FF2B5EF4-FFF2-40B4-BE49-F238E27FC236}">
                <a16:creationId xmlns:a16="http://schemas.microsoft.com/office/drawing/2014/main" id="{24EAB535-4C3B-4AA0-9602-E3A55343E1A8}"/>
              </a:ext>
            </a:extLst>
          </p:cNvPr>
          <p:cNvSpPr>
            <a:spLocks noGrp="1"/>
          </p:cNvSpPr>
          <p:nvPr>
            <p:ph idx="1"/>
          </p:nvPr>
        </p:nvSpPr>
        <p:spPr/>
        <p:txBody>
          <a:bodyPr>
            <a:normAutofit/>
          </a:bodyPr>
          <a:lstStyle/>
          <a:p>
            <a:r>
              <a:rPr lang="pl-PL" dirty="0"/>
              <a:t>Do kryzysu Węgier przyczyniły się przede wszystkim II wojna światowa, a także odszkodowania, które Węgry miały zapłacić.  Zrujnowało to politykę monetarną i ekonomiczną kraju. Destrukcja gospodarcza była ogromna. </a:t>
            </a:r>
          </a:p>
          <a:p>
            <a:r>
              <a:rPr lang="pl-PL" dirty="0"/>
              <a:t>Węgry odnotowały największą inflację we współczesnej historii. Było to w połowie 1946r., kiedy to w szczytowym momencie ceny dóbr rosły średnio co 15 godzin. Dzienna stopa inflacji przewyższała 200 procent.</a:t>
            </a:r>
          </a:p>
          <a:p>
            <a:r>
              <a:rPr lang="pl-PL" dirty="0"/>
              <a:t>Chcąc powstrzymać hiperinflację wprowadzono nową walutę-forint, który zastąpił </a:t>
            </a:r>
            <a:r>
              <a:rPr lang="pl-PL" dirty="0" err="1"/>
              <a:t>pengo</a:t>
            </a:r>
            <a:r>
              <a:rPr lang="pl-PL" dirty="0"/>
              <a:t>.</a:t>
            </a:r>
          </a:p>
          <a:p>
            <a:r>
              <a:rPr lang="pl-PL" dirty="0"/>
              <a:t>Po opanowaniu hiperinflacji, Węgry jeszcze przez długi czas odczuwały jej skutki.</a:t>
            </a:r>
          </a:p>
          <a:p>
            <a:r>
              <a:rPr lang="pl-PL" dirty="0"/>
              <a:t>W ostatnich latach miesięczny wskaźnik inflacji wahał się na poziomie 3-5%. W kwietniu 2020 wskaźnik ten spadł na poziom 2,4%.  </a:t>
            </a:r>
          </a:p>
          <a:p>
            <a:endParaRPr lang="pl-PL" dirty="0"/>
          </a:p>
          <a:p>
            <a:pPr marL="0" indent="0">
              <a:buNone/>
            </a:pPr>
            <a:endParaRPr lang="pl-PL" dirty="0"/>
          </a:p>
          <a:p>
            <a:endParaRPr lang="pl-PL" dirty="0"/>
          </a:p>
        </p:txBody>
      </p:sp>
    </p:spTree>
    <p:extLst>
      <p:ext uri="{BB962C8B-B14F-4D97-AF65-F5344CB8AC3E}">
        <p14:creationId xmlns:p14="http://schemas.microsoft.com/office/powerpoint/2010/main" val="387011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08BCE9-3D27-4273-AE00-20AFCEC08BAF}"/>
              </a:ext>
            </a:extLst>
          </p:cNvPr>
          <p:cNvSpPr>
            <a:spLocks noGrp="1"/>
          </p:cNvSpPr>
          <p:nvPr>
            <p:ph type="title"/>
          </p:nvPr>
        </p:nvSpPr>
        <p:spPr>
          <a:xfrm>
            <a:off x="2611012" y="1101009"/>
            <a:ext cx="9281160" cy="3520440"/>
          </a:xfrm>
        </p:spPr>
        <p:txBody>
          <a:bodyPr>
            <a:normAutofit/>
          </a:bodyPr>
          <a:lstStyle/>
          <a:p>
            <a:r>
              <a:rPr lang="pl-PL" sz="6000" dirty="0">
                <a:latin typeface="Arial Black" panose="020B0A04020102020204" pitchFamily="34" charset="0"/>
              </a:rPr>
              <a:t>DZIĘKUJEMY </a:t>
            </a:r>
            <a:br>
              <a:rPr lang="pl-PL" sz="6000" dirty="0">
                <a:latin typeface="Arial Black" panose="020B0A04020102020204" pitchFamily="34" charset="0"/>
              </a:rPr>
            </a:br>
            <a:r>
              <a:rPr lang="pl-PL" sz="6000" dirty="0">
                <a:latin typeface="Arial Black" panose="020B0A04020102020204" pitchFamily="34" charset="0"/>
              </a:rPr>
              <a:t>ZA UWAGĘ</a:t>
            </a:r>
          </a:p>
        </p:txBody>
      </p:sp>
    </p:spTree>
    <p:extLst>
      <p:ext uri="{BB962C8B-B14F-4D97-AF65-F5344CB8AC3E}">
        <p14:creationId xmlns:p14="http://schemas.microsoft.com/office/powerpoint/2010/main" val="139106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8">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42D732E-9CBE-4FAF-9A77-5965F305BBB3}"/>
              </a:ext>
            </a:extLst>
          </p:cNvPr>
          <p:cNvSpPr>
            <a:spLocks noGrp="1"/>
          </p:cNvSpPr>
          <p:nvPr>
            <p:ph type="title"/>
          </p:nvPr>
        </p:nvSpPr>
        <p:spPr>
          <a:xfrm>
            <a:off x="643466" y="643466"/>
            <a:ext cx="3682727" cy="5571067"/>
          </a:xfrm>
        </p:spPr>
        <p:txBody>
          <a:bodyPr>
            <a:normAutofit/>
          </a:bodyPr>
          <a:lstStyle/>
          <a:p>
            <a:pPr algn="r"/>
            <a:r>
              <a:rPr lang="pl-PL" sz="4400" dirty="0">
                <a:solidFill>
                  <a:srgbClr val="FFFFFF"/>
                </a:solidFill>
                <a:latin typeface="Arial Black" panose="020B0A04020102020204" pitchFamily="34" charset="0"/>
              </a:rPr>
              <a:t>Inflacja -definicja</a:t>
            </a:r>
          </a:p>
        </p:txBody>
      </p:sp>
      <p:sp>
        <p:nvSpPr>
          <p:cNvPr id="31" name="Oval 22">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Symbol zastępczy zawartości 2">
            <a:extLst>
              <a:ext uri="{FF2B5EF4-FFF2-40B4-BE49-F238E27FC236}">
                <a16:creationId xmlns:a16="http://schemas.microsoft.com/office/drawing/2014/main" id="{8170C7B3-1CD9-4ED2-9004-E44781CEBDD6}"/>
              </a:ext>
            </a:extLst>
          </p:cNvPr>
          <p:cNvSpPr>
            <a:spLocks noGrp="1"/>
          </p:cNvSpPr>
          <p:nvPr>
            <p:ph idx="1"/>
          </p:nvPr>
        </p:nvSpPr>
        <p:spPr>
          <a:xfrm>
            <a:off x="4932557" y="643465"/>
            <a:ext cx="6469168" cy="5586215"/>
          </a:xfrm>
        </p:spPr>
        <p:txBody>
          <a:bodyPr anchor="ctr">
            <a:normAutofit/>
          </a:bodyPr>
          <a:lstStyle/>
          <a:p>
            <a:pPr marL="0" indent="0">
              <a:buNone/>
            </a:pPr>
            <a:r>
              <a:rPr lang="pl-PL" dirty="0"/>
              <a:t>Ważnym aspektem gospodarki jest inflacja. Jedna z prostszych definicji określa inflację jako wzrost cen za produkty i usługi, przy jednoczesnej stracie wartości pieniądza. Inflacja zachodzi wtedy, gdy zmiany cen następują w sposób ciągły i długotrwały, a nie w wyniku jednorazowego zdarzenia. Utrata wartości pieniądza nie oznacza jednak, że zmienia on swoją faktyczną wartość, formę czy nominał. Zwiększone w wyniku inflacji ceny towarów sprawiają, że za tą samą gotówkę, można kupić mniej produktów niż dotychczas. Dlatego tak ważne jest, aby inflacja została zachowana na stabilnym poziomie, gdyż wszystkie wahania odbijają się na sytuacji gospodarczej. </a:t>
            </a:r>
          </a:p>
          <a:p>
            <a:endParaRPr lang="pl-PL" dirty="0"/>
          </a:p>
        </p:txBody>
      </p:sp>
      <p:sp>
        <p:nvSpPr>
          <p:cNvPr id="32" name="Oval 24">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396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F6DAE4AF-95A5-4951-8415-ECB5CF7ECF8A}"/>
              </a:ext>
            </a:extLst>
          </p:cNvPr>
          <p:cNvSpPr>
            <a:spLocks noGrp="1"/>
          </p:cNvSpPr>
          <p:nvPr>
            <p:ph type="title"/>
          </p:nvPr>
        </p:nvSpPr>
        <p:spPr>
          <a:xfrm>
            <a:off x="1066800" y="628319"/>
            <a:ext cx="10058400" cy="1609344"/>
          </a:xfrm>
        </p:spPr>
        <p:txBody>
          <a:bodyPr>
            <a:normAutofit/>
          </a:bodyPr>
          <a:lstStyle/>
          <a:p>
            <a:r>
              <a:rPr lang="pl-PL" dirty="0">
                <a:latin typeface="Arial Black" panose="020B0A04020102020204" pitchFamily="34" charset="0"/>
              </a:rPr>
              <a:t>Przyczyny inflacji</a:t>
            </a:r>
          </a:p>
        </p:txBody>
      </p:sp>
      <p:sp>
        <p:nvSpPr>
          <p:cNvPr id="3" name="Symbol zastępczy zawartości 2">
            <a:extLst>
              <a:ext uri="{FF2B5EF4-FFF2-40B4-BE49-F238E27FC236}">
                <a16:creationId xmlns:a16="http://schemas.microsoft.com/office/drawing/2014/main" id="{5B812F45-0A0B-40A9-8C0C-97EBBC7CDB76}"/>
              </a:ext>
            </a:extLst>
          </p:cNvPr>
          <p:cNvSpPr>
            <a:spLocks noGrp="1"/>
          </p:cNvSpPr>
          <p:nvPr>
            <p:ph idx="1"/>
          </p:nvPr>
        </p:nvSpPr>
        <p:spPr>
          <a:xfrm>
            <a:off x="984504" y="2377894"/>
            <a:ext cx="10058400" cy="3851787"/>
          </a:xfrm>
        </p:spPr>
        <p:txBody>
          <a:bodyPr>
            <a:normAutofit/>
          </a:bodyPr>
          <a:lstStyle/>
          <a:p>
            <a:r>
              <a:rPr lang="pl-PL" dirty="0"/>
              <a:t>wypuszczenie na rynek zbyt dużej ilości pieniędzy papierowych w porównaniu z podażą dóbr, </a:t>
            </a:r>
          </a:p>
          <a:p>
            <a:r>
              <a:rPr lang="pl-PL" dirty="0"/>
              <a:t>kłopoty państwa, w tym istnienie rządowego deficytu budżetowego i konieczność jego finansowania, </a:t>
            </a:r>
          </a:p>
          <a:p>
            <a:r>
              <a:rPr lang="pl-PL" dirty="0"/>
              <a:t>nadmierny wzrost płac w gospodarce, </a:t>
            </a:r>
          </a:p>
          <a:p>
            <a:r>
              <a:rPr lang="pl-PL" dirty="0"/>
              <a:t>znaczny wzrost cen surowców energetycznych np. wzrost cen ropy naftowej, </a:t>
            </a:r>
          </a:p>
          <a:p>
            <a:r>
              <a:rPr lang="pl-PL" dirty="0"/>
              <a:t>wysokie obciążenia podatkowe, </a:t>
            </a:r>
          </a:p>
          <a:p>
            <a:r>
              <a:rPr lang="pl-PL" dirty="0"/>
              <a:t>nadmierna ilość monopoli w gospodarce. </a:t>
            </a:r>
          </a:p>
          <a:p>
            <a:endParaRPr lang="pl-PL" dirty="0"/>
          </a:p>
          <a:p>
            <a:endParaRPr lang="pl-PL"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0834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9496D3A2-A350-4181-A2E7-9373D8527D63}"/>
              </a:ext>
            </a:extLst>
          </p:cNvPr>
          <p:cNvSpPr>
            <a:spLocks noGrp="1"/>
          </p:cNvSpPr>
          <p:nvPr>
            <p:ph type="title"/>
          </p:nvPr>
        </p:nvSpPr>
        <p:spPr>
          <a:xfrm>
            <a:off x="1066800" y="796243"/>
            <a:ext cx="10058400" cy="1191583"/>
          </a:xfrm>
        </p:spPr>
        <p:txBody>
          <a:bodyPr>
            <a:normAutofit/>
          </a:bodyPr>
          <a:lstStyle/>
          <a:p>
            <a:r>
              <a:rPr lang="pl-PL" dirty="0">
                <a:latin typeface="Arial Black" panose="020B0A04020102020204" pitchFamily="34" charset="0"/>
              </a:rPr>
              <a:t>Skutki inflacji </a:t>
            </a:r>
          </a:p>
        </p:txBody>
      </p:sp>
      <p:sp>
        <p:nvSpPr>
          <p:cNvPr id="3" name="Symbol zastępczy zawartości 2">
            <a:extLst>
              <a:ext uri="{FF2B5EF4-FFF2-40B4-BE49-F238E27FC236}">
                <a16:creationId xmlns:a16="http://schemas.microsoft.com/office/drawing/2014/main" id="{BAAC8FBE-9A80-4682-9393-3ED0072C13DE}"/>
              </a:ext>
            </a:extLst>
          </p:cNvPr>
          <p:cNvSpPr>
            <a:spLocks noGrp="1"/>
          </p:cNvSpPr>
          <p:nvPr>
            <p:ph idx="1"/>
          </p:nvPr>
        </p:nvSpPr>
        <p:spPr>
          <a:xfrm>
            <a:off x="984504" y="2377894"/>
            <a:ext cx="10058400" cy="3851787"/>
          </a:xfrm>
        </p:spPr>
        <p:txBody>
          <a:bodyPr>
            <a:normAutofit fontScale="62500" lnSpcReduction="20000"/>
          </a:bodyPr>
          <a:lstStyle/>
          <a:p>
            <a:pPr marL="0" indent="0">
              <a:buNone/>
            </a:pPr>
            <a:r>
              <a:rPr lang="pl-PL" sz="3200" dirty="0"/>
              <a:t>Procesy inflacyjne wywołują różnorodne skutki w gospodarce. Dotyczą one aspektów ekonomicznych, politycznych, a także społecznych. Z reguły eksponowane są negatywne skutki inflacji. Zaliczyć do nich możemy:</a:t>
            </a:r>
          </a:p>
          <a:p>
            <a:r>
              <a:rPr lang="pl-PL" sz="3200" dirty="0"/>
              <a:t>spadek wartości pieniądza,</a:t>
            </a:r>
          </a:p>
          <a:p>
            <a:r>
              <a:rPr lang="pl-PL" sz="3200" dirty="0"/>
              <a:t>zniekształcenie informacyjnej funkcji cen, </a:t>
            </a:r>
          </a:p>
          <a:p>
            <a:r>
              <a:rPr lang="pl-PL" sz="3200" dirty="0"/>
              <a:t>„ucieczka od pieniądza”,</a:t>
            </a:r>
          </a:p>
          <a:p>
            <a:r>
              <a:rPr lang="pl-PL" sz="3200" dirty="0"/>
              <a:t>wzrost niepewności i osłabienie aktywności gospodarczej, </a:t>
            </a:r>
          </a:p>
          <a:p>
            <a:r>
              <a:rPr lang="pl-PL" sz="3200" dirty="0"/>
              <a:t>niekorzystne zmiany w bilansie płatniczym, </a:t>
            </a:r>
          </a:p>
          <a:p>
            <a:r>
              <a:rPr lang="pl-PL" sz="3200" dirty="0"/>
              <a:t>wzrost kosztów obsługi działalności gospodarczej, </a:t>
            </a:r>
          </a:p>
          <a:p>
            <a:r>
              <a:rPr lang="pl-PL" sz="3200" dirty="0"/>
              <a:t>naciski pracowników na wzrost płac, </a:t>
            </a:r>
          </a:p>
          <a:p>
            <a:r>
              <a:rPr lang="pl-PL" sz="3200" dirty="0"/>
              <a:t>spadek dochodu pożyczkodawców.</a:t>
            </a:r>
          </a:p>
          <a:p>
            <a:endParaRPr lang="pl-PL" sz="1600" dirty="0"/>
          </a:p>
          <a:p>
            <a:endParaRPr lang="pl-PL" sz="1600" dirty="0"/>
          </a:p>
          <a:p>
            <a:endParaRPr lang="pl-PL" sz="1600" dirty="0"/>
          </a:p>
          <a:p>
            <a:endParaRPr lang="pl-PL" sz="1600" dirty="0"/>
          </a:p>
          <a:p>
            <a:endParaRPr lang="pl-PL" sz="1600" dirty="0"/>
          </a:p>
          <a:p>
            <a:pPr marL="0" indent="0">
              <a:buNone/>
            </a:pPr>
            <a:endParaRPr lang="pl-PL" sz="1600" dirty="0"/>
          </a:p>
        </p:txBody>
      </p:sp>
      <p:sp>
        <p:nvSpPr>
          <p:cNvPr id="36" name="Oval 3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0393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E73ADF-8877-43F8-BEEA-8A8F72EA773C}"/>
              </a:ext>
            </a:extLst>
          </p:cNvPr>
          <p:cNvSpPr>
            <a:spLocks noGrp="1"/>
          </p:cNvSpPr>
          <p:nvPr>
            <p:ph type="title"/>
          </p:nvPr>
        </p:nvSpPr>
        <p:spPr>
          <a:xfrm>
            <a:off x="1069848" y="798394"/>
            <a:ext cx="4730451" cy="1637730"/>
          </a:xfrm>
        </p:spPr>
        <p:txBody>
          <a:bodyPr>
            <a:normAutofit fontScale="90000"/>
          </a:bodyPr>
          <a:lstStyle/>
          <a:p>
            <a:r>
              <a:rPr lang="pl-PL" sz="4400" dirty="0">
                <a:latin typeface="Arial Black" panose="020B0A04020102020204" pitchFamily="34" charset="0"/>
              </a:rPr>
              <a:t>Węgry – informacje o kraju </a:t>
            </a:r>
          </a:p>
        </p:txBody>
      </p:sp>
      <p:sp>
        <p:nvSpPr>
          <p:cNvPr id="3" name="Symbol zastępczy zawartości 2">
            <a:extLst>
              <a:ext uri="{FF2B5EF4-FFF2-40B4-BE49-F238E27FC236}">
                <a16:creationId xmlns:a16="http://schemas.microsoft.com/office/drawing/2014/main" id="{F94DBFB8-C71B-4379-97FB-AE6CB9B1999B}"/>
              </a:ext>
            </a:extLst>
          </p:cNvPr>
          <p:cNvSpPr>
            <a:spLocks noGrp="1"/>
          </p:cNvSpPr>
          <p:nvPr>
            <p:ph idx="1"/>
          </p:nvPr>
        </p:nvSpPr>
        <p:spPr>
          <a:xfrm>
            <a:off x="1069848" y="2578608"/>
            <a:ext cx="4730451" cy="3593592"/>
          </a:xfrm>
        </p:spPr>
        <p:txBody>
          <a:bodyPr>
            <a:normAutofit/>
          </a:bodyPr>
          <a:lstStyle/>
          <a:p>
            <a:pPr marL="0" indent="0">
              <a:buNone/>
            </a:pPr>
            <a:r>
              <a:rPr lang="pl-PL" dirty="0"/>
              <a:t>Węgry są krajem leżącym w Europie Środkowej. Państwo to charakteryzuje się nizinnym krajobrazem i ciepłym, umiarkowanym klimatem. Największym miastem i jednocześnie stolicą Węgier jest Budapeszt. </a:t>
            </a:r>
          </a:p>
          <a:p>
            <a:pPr marL="0" indent="0">
              <a:buNone/>
            </a:pPr>
            <a:r>
              <a:rPr lang="pl-PL" dirty="0"/>
              <a:t>Powierzchnia Węgier wynosi 93 032 km</a:t>
            </a:r>
            <a:r>
              <a:rPr lang="pl-PL" baseline="30000" dirty="0"/>
              <a:t>2</a:t>
            </a:r>
            <a:r>
              <a:rPr lang="pl-PL" dirty="0"/>
              <a:t>, są więc one pod względem terytorium ponad trzykrotnie mniejsze od Polski. </a:t>
            </a:r>
          </a:p>
        </p:txBody>
      </p:sp>
      <p:sp>
        <p:nvSpPr>
          <p:cNvPr id="10" name="Freeform: Shape 9">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4">
            <a:extLst>
              <a:ext uri="{FF2B5EF4-FFF2-40B4-BE49-F238E27FC236}">
                <a16:creationId xmlns:a16="http://schemas.microsoft.com/office/drawing/2014/main" id="{BB8BF3D6-B95D-487E-B9E2-CB1C16BC9E1E}"/>
              </a:ext>
            </a:extLst>
          </p:cNvPr>
          <p:cNvPicPr>
            <a:picLocks noChangeAspect="1"/>
          </p:cNvPicPr>
          <p:nvPr/>
        </p:nvPicPr>
        <p:blipFill>
          <a:blip r:embed="rId2"/>
          <a:stretch>
            <a:fillRect/>
          </a:stretch>
        </p:blipFill>
        <p:spPr>
          <a:xfrm>
            <a:off x="7569165" y="757648"/>
            <a:ext cx="3989561" cy="4119202"/>
          </a:xfrm>
          <a:prstGeom prst="rect">
            <a:avLst/>
          </a:prstGeom>
        </p:spPr>
      </p:pic>
    </p:spTree>
    <p:extLst>
      <p:ext uri="{BB962C8B-B14F-4D97-AF65-F5344CB8AC3E}">
        <p14:creationId xmlns:p14="http://schemas.microsoft.com/office/powerpoint/2010/main" val="107921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78A1608-C472-4F62-861C-DA7ED0466A5B}"/>
              </a:ext>
            </a:extLst>
          </p:cNvPr>
          <p:cNvSpPr>
            <a:spLocks noGrp="1"/>
          </p:cNvSpPr>
          <p:nvPr>
            <p:ph type="title"/>
          </p:nvPr>
        </p:nvSpPr>
        <p:spPr>
          <a:xfrm>
            <a:off x="8156350" y="484632"/>
            <a:ext cx="3544035" cy="1609344"/>
          </a:xfrm>
          <a:ln>
            <a:noFill/>
          </a:ln>
        </p:spPr>
        <p:txBody>
          <a:bodyPr>
            <a:normAutofit/>
          </a:bodyPr>
          <a:lstStyle/>
          <a:p>
            <a:pPr algn="ctr"/>
            <a:r>
              <a:rPr lang="pl-PL" sz="3600" dirty="0">
                <a:latin typeface="Arial Black" panose="020B0A04020102020204" pitchFamily="34" charset="0"/>
              </a:rPr>
              <a:t>Liczba ludności Węgier</a:t>
            </a:r>
          </a:p>
        </p:txBody>
      </p:sp>
      <p:sp>
        <p:nvSpPr>
          <p:cNvPr id="3" name="Symbol zastępczy zawartości 2">
            <a:extLst>
              <a:ext uri="{FF2B5EF4-FFF2-40B4-BE49-F238E27FC236}">
                <a16:creationId xmlns:a16="http://schemas.microsoft.com/office/drawing/2014/main" id="{3A842CDD-856A-4F27-B334-6FCB49998AB5}"/>
              </a:ext>
            </a:extLst>
          </p:cNvPr>
          <p:cNvSpPr>
            <a:spLocks noGrp="1"/>
          </p:cNvSpPr>
          <p:nvPr>
            <p:ph idx="1"/>
          </p:nvPr>
        </p:nvSpPr>
        <p:spPr>
          <a:xfrm>
            <a:off x="8156351" y="2121408"/>
            <a:ext cx="3544034" cy="4050792"/>
          </a:xfrm>
        </p:spPr>
        <p:txBody>
          <a:bodyPr>
            <a:normAutofit/>
          </a:bodyPr>
          <a:lstStyle/>
          <a:p>
            <a:pPr marL="0" indent="0">
              <a:buNone/>
            </a:pPr>
            <a:endParaRPr lang="pl-PL" sz="2400" dirty="0"/>
          </a:p>
          <a:p>
            <a:pPr marL="0" indent="0">
              <a:buNone/>
            </a:pPr>
            <a:r>
              <a:rPr lang="pl-PL" sz="2400" dirty="0"/>
              <a:t>Łączna liczba ludności Węgier, według danych Głównego Urzędu Statystycznego, wynosi nieco ponad 9,7 mln. Jest to najmniejsza liczba od lat 50. XX wieku. </a:t>
            </a:r>
          </a:p>
          <a:p>
            <a:pPr marL="0" indent="0">
              <a:buNone/>
            </a:pPr>
            <a:endParaRPr lang="pl-PL" sz="1600" dirty="0"/>
          </a:p>
        </p:txBody>
      </p:sp>
      <p:grpSp>
        <p:nvGrpSpPr>
          <p:cNvPr id="11" name="Group 10">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Wykres 3">
            <a:extLst>
              <a:ext uri="{FF2B5EF4-FFF2-40B4-BE49-F238E27FC236}">
                <a16:creationId xmlns:a16="http://schemas.microsoft.com/office/drawing/2014/main" id="{02BBDC23-5922-429A-AF46-E7E5ED67302E}"/>
              </a:ext>
            </a:extLst>
          </p:cNvPr>
          <p:cNvGraphicFramePr/>
          <p:nvPr>
            <p:extLst>
              <p:ext uri="{D42A27DB-BD31-4B8C-83A1-F6EECF244321}">
                <p14:modId xmlns:p14="http://schemas.microsoft.com/office/powerpoint/2010/main" val="3614157012"/>
              </p:ext>
            </p:extLst>
          </p:nvPr>
        </p:nvGraphicFramePr>
        <p:xfrm>
          <a:off x="633999" y="640080"/>
          <a:ext cx="6882269" cy="55881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546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C1F485-BD3E-425C-B0C9-1A2E133A0ED0}"/>
              </a:ext>
            </a:extLst>
          </p:cNvPr>
          <p:cNvSpPr>
            <a:spLocks noGrp="1"/>
          </p:cNvSpPr>
          <p:nvPr>
            <p:ph type="title"/>
          </p:nvPr>
        </p:nvSpPr>
        <p:spPr>
          <a:xfrm>
            <a:off x="1066800" y="263844"/>
            <a:ext cx="10058400" cy="1609344"/>
          </a:xfrm>
        </p:spPr>
        <p:txBody>
          <a:bodyPr/>
          <a:lstStyle/>
          <a:p>
            <a:r>
              <a:rPr lang="pl-PL" dirty="0">
                <a:latin typeface="Arial Black" panose="020B0A04020102020204" pitchFamily="34" charset="0"/>
              </a:rPr>
              <a:t>WĘGRY - GOSPODARKA</a:t>
            </a:r>
          </a:p>
        </p:txBody>
      </p:sp>
      <p:sp>
        <p:nvSpPr>
          <p:cNvPr id="4" name="Symbol zastępczy zawartości 3">
            <a:extLst>
              <a:ext uri="{FF2B5EF4-FFF2-40B4-BE49-F238E27FC236}">
                <a16:creationId xmlns:a16="http://schemas.microsoft.com/office/drawing/2014/main" id="{43CA5816-6097-48BE-9F05-7C463C8A9448}"/>
              </a:ext>
            </a:extLst>
          </p:cNvPr>
          <p:cNvSpPr>
            <a:spLocks noGrp="1"/>
          </p:cNvSpPr>
          <p:nvPr>
            <p:ph sz="half" idx="2"/>
          </p:nvPr>
        </p:nvSpPr>
        <p:spPr>
          <a:xfrm>
            <a:off x="477817" y="1873188"/>
            <a:ext cx="4449290" cy="4900474"/>
          </a:xfrm>
        </p:spPr>
        <p:txBody>
          <a:bodyPr>
            <a:normAutofit lnSpcReduction="10000"/>
          </a:bodyPr>
          <a:lstStyle/>
          <a:p>
            <a:pPr marL="0" indent="0">
              <a:buNone/>
            </a:pPr>
            <a:r>
              <a:rPr lang="pl-PL" dirty="0"/>
              <a:t>Obecnie, gospodarka Węgier znajduje się w końcowym etapie przechodzenia od gospodarki centralnie sterowanej do rynkowej. </a:t>
            </a:r>
          </a:p>
          <a:p>
            <a:pPr marL="0" indent="0">
              <a:buNone/>
            </a:pPr>
            <a:endParaRPr lang="pl-PL" dirty="0"/>
          </a:p>
          <a:p>
            <a:pPr marL="0" indent="0">
              <a:buNone/>
            </a:pPr>
            <a:r>
              <a:rPr lang="pl-PL" dirty="0"/>
              <a:t>Struktura Produktu Krajowego Brutto na Węgrzech przedstawia się następująco: rolnictwo stanowi około 2,4%, przemysł 35,8%, natomiast usługi – 61,8%. </a:t>
            </a:r>
          </a:p>
          <a:p>
            <a:pPr marL="0" indent="0">
              <a:buNone/>
            </a:pPr>
            <a:endParaRPr lang="pl-PL" dirty="0"/>
          </a:p>
          <a:p>
            <a:pPr marL="0" indent="0">
              <a:buNone/>
            </a:pPr>
            <a:r>
              <a:rPr lang="pl-PL" dirty="0"/>
              <a:t>Wartość Produktu Krajowego Brutto na Węgrzech wynosiła w 2018 roku 157,9 mld dolarów. W porównaniu do roku 2017 wystąpił wzrost gospodarczy o 4,9%. </a:t>
            </a:r>
          </a:p>
        </p:txBody>
      </p:sp>
      <p:pic>
        <p:nvPicPr>
          <p:cNvPr id="8" name="Symbol zastępczy zawartości 7">
            <a:extLst>
              <a:ext uri="{FF2B5EF4-FFF2-40B4-BE49-F238E27FC236}">
                <a16:creationId xmlns:a16="http://schemas.microsoft.com/office/drawing/2014/main" id="{CE125AD1-008A-426D-8620-75F4D833D9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98744" y="2183907"/>
            <a:ext cx="6880453" cy="3871738"/>
          </a:xfrm>
          <a:ln>
            <a:solidFill>
              <a:schemeClr val="tx1"/>
            </a:solidFill>
          </a:ln>
        </p:spPr>
      </p:pic>
    </p:spTree>
    <p:extLst>
      <p:ext uri="{BB962C8B-B14F-4D97-AF65-F5344CB8AC3E}">
        <p14:creationId xmlns:p14="http://schemas.microsoft.com/office/powerpoint/2010/main" val="228957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264775-FB64-46B1-891F-F2C594D52D9C}"/>
              </a:ext>
            </a:extLst>
          </p:cNvPr>
          <p:cNvSpPr>
            <a:spLocks noGrp="1"/>
          </p:cNvSpPr>
          <p:nvPr>
            <p:ph type="title"/>
          </p:nvPr>
        </p:nvSpPr>
        <p:spPr>
          <a:xfrm>
            <a:off x="781235" y="484632"/>
            <a:ext cx="11017187" cy="1609344"/>
          </a:xfrm>
        </p:spPr>
        <p:txBody>
          <a:bodyPr/>
          <a:lstStyle/>
          <a:p>
            <a:r>
              <a:rPr lang="pl-PL" dirty="0">
                <a:latin typeface="Arial Black" panose="020B0A04020102020204" pitchFamily="34" charset="0"/>
              </a:rPr>
              <a:t>wskaźniki </a:t>
            </a:r>
            <a:r>
              <a:rPr lang="pl-PL" dirty="0" err="1">
                <a:latin typeface="Arial Black" panose="020B0A04020102020204" pitchFamily="34" charset="0"/>
              </a:rPr>
              <a:t>EkONOMICZNE</a:t>
            </a:r>
            <a:endParaRPr lang="pl-PL" dirty="0">
              <a:latin typeface="Arial Black" panose="020B0A04020102020204" pitchFamily="34" charset="0"/>
            </a:endParaRPr>
          </a:p>
        </p:txBody>
      </p:sp>
      <p:sp>
        <p:nvSpPr>
          <p:cNvPr id="4" name="Symbol zastępczy zawartości 3">
            <a:extLst>
              <a:ext uri="{FF2B5EF4-FFF2-40B4-BE49-F238E27FC236}">
                <a16:creationId xmlns:a16="http://schemas.microsoft.com/office/drawing/2014/main" id="{CCB07F18-3919-4287-9557-CE8F52DEB27C}"/>
              </a:ext>
            </a:extLst>
          </p:cNvPr>
          <p:cNvSpPr>
            <a:spLocks noGrp="1"/>
          </p:cNvSpPr>
          <p:nvPr>
            <p:ph sz="half" idx="2"/>
          </p:nvPr>
        </p:nvSpPr>
        <p:spPr>
          <a:xfrm>
            <a:off x="847906" y="2092378"/>
            <a:ext cx="4754880" cy="4201890"/>
          </a:xfrm>
        </p:spPr>
        <p:txBody>
          <a:bodyPr>
            <a:normAutofit/>
          </a:bodyPr>
          <a:lstStyle/>
          <a:p>
            <a:pPr marL="0" indent="0">
              <a:buNone/>
            </a:pPr>
            <a:r>
              <a:rPr lang="pl-PL" dirty="0"/>
              <a:t>Jeśli chodzi o stopę bezrobocia, to w 2019 roku spadło ono do rekordowego dla Węgier poziomu i wyniosło 3,3%. Według Głównego Urzędu Statystycznego, w połowie 2019 roku przeciętna liczba bezrobotnych w kraju wynosiła 155 tysięcy. </a:t>
            </a:r>
          </a:p>
          <a:p>
            <a:pPr marL="0" indent="0">
              <a:buNone/>
            </a:pPr>
            <a:endParaRPr lang="pl-PL" dirty="0"/>
          </a:p>
          <a:p>
            <a:pPr marL="0" indent="0">
              <a:buNone/>
            </a:pPr>
            <a:r>
              <a:rPr lang="pl-PL" dirty="0"/>
              <a:t>Dług publiczny Węgier w 2019 roku stanowił 66,4% Produktu Krajowego Brutto, co było najniższym wynikiem od 2007 roku.</a:t>
            </a:r>
          </a:p>
        </p:txBody>
      </p:sp>
      <p:sp>
        <p:nvSpPr>
          <p:cNvPr id="6" name="Symbol zastępczy zawartości 5">
            <a:extLst>
              <a:ext uri="{FF2B5EF4-FFF2-40B4-BE49-F238E27FC236}">
                <a16:creationId xmlns:a16="http://schemas.microsoft.com/office/drawing/2014/main" id="{992F03D7-40F0-44DA-974A-462F8673ED27}"/>
              </a:ext>
            </a:extLst>
          </p:cNvPr>
          <p:cNvSpPr>
            <a:spLocks noGrp="1"/>
          </p:cNvSpPr>
          <p:nvPr>
            <p:ph sz="quarter" idx="4"/>
          </p:nvPr>
        </p:nvSpPr>
        <p:spPr>
          <a:xfrm>
            <a:off x="6589214" y="2092378"/>
            <a:ext cx="4410219" cy="3291840"/>
          </a:xfrm>
        </p:spPr>
        <p:txBody>
          <a:bodyPr>
            <a:normAutofit/>
          </a:bodyPr>
          <a:lstStyle/>
          <a:p>
            <a:pPr marL="0" indent="0">
              <a:buNone/>
            </a:pPr>
            <a:r>
              <a:rPr lang="pl-PL" dirty="0"/>
              <a:t>Wartość węgierskiego eksportu wyniosła w 2019 roku rekordowe 104,9 mld euro, o 4,2% więcej niż rok wcześniej, a importu 99,3 mld euro, co oznacza wzrost o 7,3%. Najważniejszym partnerem handlowym Węgier są Niemcy </a:t>
            </a:r>
            <a:endParaRPr lang="pl-PL" b="1" dirty="0"/>
          </a:p>
        </p:txBody>
      </p:sp>
    </p:spTree>
    <p:extLst>
      <p:ext uri="{BB962C8B-B14F-4D97-AF65-F5344CB8AC3E}">
        <p14:creationId xmlns:p14="http://schemas.microsoft.com/office/powerpoint/2010/main" val="2484664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rewniana czcionka">
  <a:themeElements>
    <a:clrScheme name="Drewniana czcionk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rewniana czcionk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rewniana czcionk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31</TotalTime>
  <Words>1794</Words>
  <Application>Microsoft Office PowerPoint</Application>
  <PresentationFormat>Panoramiczny</PresentationFormat>
  <Paragraphs>114</Paragraphs>
  <Slides>26</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26</vt:i4>
      </vt:variant>
    </vt:vector>
  </HeadingPairs>
  <TitlesOfParts>
    <vt:vector size="34" baseType="lpstr">
      <vt:lpstr>Arial</vt:lpstr>
      <vt:lpstr>Arial Black</vt:lpstr>
      <vt:lpstr>Calibri</vt:lpstr>
      <vt:lpstr>Rockwell</vt:lpstr>
      <vt:lpstr>Rockwell Condensed</vt:lpstr>
      <vt:lpstr>Rockwell Extra Bold</vt:lpstr>
      <vt:lpstr>Wingdings</vt:lpstr>
      <vt:lpstr>Drewniana czcionka</vt:lpstr>
      <vt:lpstr>Hiperinflacja na Węgrzech</vt:lpstr>
      <vt:lpstr>Wstęp </vt:lpstr>
      <vt:lpstr>Inflacja -definicja</vt:lpstr>
      <vt:lpstr>Przyczyny inflacji</vt:lpstr>
      <vt:lpstr>Skutki inflacji </vt:lpstr>
      <vt:lpstr>Węgry – informacje o kraju </vt:lpstr>
      <vt:lpstr>Liczba ludności Węgier</vt:lpstr>
      <vt:lpstr>WĘGRY - GOSPODARKA</vt:lpstr>
      <vt:lpstr>wskaźniki EkONOMICZNE</vt:lpstr>
      <vt:lpstr>Hiperinflacja na Węgrzech</vt:lpstr>
      <vt:lpstr>Przyczyny</vt:lpstr>
      <vt:lpstr>Prezentacja programu PowerPoint</vt:lpstr>
      <vt:lpstr>Prezentacja programu PowerPoint</vt:lpstr>
      <vt:lpstr>Przebieg</vt:lpstr>
      <vt:lpstr>Prezentacja programu PowerPoint</vt:lpstr>
      <vt:lpstr>Prezentacja programu PowerPoint</vt:lpstr>
      <vt:lpstr>Prezentacja programu PowerPoint</vt:lpstr>
      <vt:lpstr>Prezentacja programu PowerPoint</vt:lpstr>
      <vt:lpstr>adópengő, czyli pengő podatkowy</vt:lpstr>
      <vt:lpstr>Koniec hiperinflacji</vt:lpstr>
      <vt:lpstr>Prezentacja programu PowerPoint</vt:lpstr>
      <vt:lpstr>Prezentacja programu PowerPoint</vt:lpstr>
      <vt:lpstr>Inflacja na Węgrzech po 1946r.</vt:lpstr>
      <vt:lpstr>Inflacja obecnie</vt:lpstr>
      <vt:lpstr>Podsumowanie</vt:lpstr>
      <vt:lpstr>DZIĘKUJEMY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Hiperinflacja na Węgrzech</dc:title>
  <dc:creator>Kraska</dc:creator>
  <cp:lastModifiedBy>bartikson11@outlook.com</cp:lastModifiedBy>
  <cp:revision>6</cp:revision>
  <dcterms:created xsi:type="dcterms:W3CDTF">2020-05-19T17:43:55Z</dcterms:created>
  <dcterms:modified xsi:type="dcterms:W3CDTF">2020-05-20T11:13:17Z</dcterms:modified>
</cp:coreProperties>
</file>