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57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BCC45-C334-4153-81C1-5F15E1D94B06}" type="datetimeFigureOut">
              <a:rPr lang="pl-PL" smtClean="0"/>
              <a:t>11.05.2021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BF0FE-48D9-45F1-8F21-C994E71829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4772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BF0FE-48D9-45F1-8F21-C994E7182929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671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11.05.2021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11.05.2021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11.05.2021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11.05.2021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11.05.2021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11.05.2021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11.05.2021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11.05.2021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11.05.2021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11.05.2021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11.05.2021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11.05.2021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DIAGNOSTYKA UKŁADÓW MECHATRONICZNYCH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Kierunek: I ME DU</a:t>
            </a:r>
          </a:p>
          <a:p>
            <a:r>
              <a:rPr lang="pl-PL" dirty="0" smtClean="0"/>
              <a:t>Projekt 5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36204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Projekt 5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400" dirty="0" smtClean="0"/>
              <a:t>Dane pomiarowe do analizy (dane_Lud3.mat) pobrać ze strony kursu i wczytać do przestrzeni roboczej </a:t>
            </a:r>
            <a:r>
              <a:rPr lang="pl-PL" sz="1400" dirty="0" err="1" smtClean="0"/>
              <a:t>Matlaba</a:t>
            </a:r>
            <a:r>
              <a:rPr lang="pl-PL" sz="1400" dirty="0" smtClean="0"/>
              <a:t>.</a:t>
            </a:r>
          </a:p>
          <a:p>
            <a:pPr marL="0" indent="0" algn="just">
              <a:buNone/>
            </a:pPr>
            <a:endParaRPr lang="pl-PL" sz="1400" dirty="0" smtClean="0"/>
          </a:p>
          <a:p>
            <a:pPr marL="0" indent="0" algn="just">
              <a:buNone/>
            </a:pPr>
            <a:r>
              <a:rPr lang="pl-PL" sz="1400" dirty="0" smtClean="0"/>
              <a:t>Czas znajduje się </a:t>
            </a:r>
            <a:r>
              <a:rPr lang="pl-PL" sz="1400" dirty="0"/>
              <a:t>w trzeciej kolumnie macierzy danych </a:t>
            </a:r>
            <a:r>
              <a:rPr lang="pl-PL" sz="1400" dirty="0" smtClean="0"/>
              <a:t>pomiarowych. Zarejestrowane drgania (przyspieszenia) znajdują się </a:t>
            </a:r>
            <a:r>
              <a:rPr lang="pl-PL" sz="1400" dirty="0"/>
              <a:t>w pierwszej i drugiej kolumnie macierzy danych pomiarowych </a:t>
            </a:r>
            <a:r>
              <a:rPr lang="pl-PL" sz="1400" dirty="0" smtClean="0"/>
              <a:t>(różnią się dokładnością) – proszę wybrać drugą kolumnę.</a:t>
            </a:r>
            <a:endParaRPr lang="pl-PL" sz="1400" dirty="0"/>
          </a:p>
          <a:p>
            <a:pPr marL="0" indent="0" algn="just">
              <a:buNone/>
            </a:pPr>
            <a:endParaRPr lang="pl-PL" sz="1400" dirty="0" smtClean="0"/>
          </a:p>
        </p:txBody>
      </p:sp>
    </p:spTree>
    <p:extLst>
      <p:ext uri="{BB962C8B-B14F-4D97-AF65-F5344CB8AC3E}">
        <p14:creationId xmlns:p14="http://schemas.microsoft.com/office/powerpoint/2010/main" val="212389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 </a:t>
            </a:r>
            <a:r>
              <a:rPr lang="pl-PL" dirty="0" smtClean="0"/>
              <a:t>5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Arial" pitchFamily="34" charset="0"/>
              <a:buAutoNum type="arabicPeriod"/>
            </a:pPr>
            <a:r>
              <a:rPr lang="pl-PL" sz="1400" dirty="0" smtClean="0"/>
              <a:t>Dla </a:t>
            </a:r>
            <a:r>
              <a:rPr lang="pl-PL" sz="1400" dirty="0"/>
              <a:t>danych pomiarowych pozyskanych na stanowisku laboratoryjnym (pomiar trwający 100 sekund) przeprowadzić analizę sygnału wykorzystując dowolnie znane operacje w dziedzinie czasu (filtracja, obwiednia) </a:t>
            </a:r>
            <a:r>
              <a:rPr lang="pl-PL" sz="1400" dirty="0" smtClean="0"/>
              <a:t>i/lub </a:t>
            </a:r>
            <a:r>
              <a:rPr lang="pl-PL" sz="1400" dirty="0"/>
              <a:t>częstotliwości (transformacja Fouriera sygnału czasowego, transformacja Fouriera obwiedni sygnału czasowego, uśrednianie </a:t>
            </a:r>
            <a:r>
              <a:rPr lang="pl-PL" sz="1400" dirty="0" smtClean="0"/>
              <a:t>transformat).</a:t>
            </a:r>
            <a:endParaRPr lang="pl-PL" sz="1400" dirty="0"/>
          </a:p>
          <a:p>
            <a:pPr algn="just">
              <a:buAutoNum type="arabicPeriod"/>
            </a:pPr>
            <a:r>
              <a:rPr lang="pl-PL" sz="1400" dirty="0" smtClean="0"/>
              <a:t>Na uzyskane widmo/widma nanieść charakterystyczne częstotliwości drgań łożyska 6201.</a:t>
            </a:r>
          </a:p>
          <a:p>
            <a:pPr algn="just">
              <a:buAutoNum type="arabicPeriod"/>
            </a:pPr>
            <a:r>
              <a:rPr lang="pl-PL" sz="1400" dirty="0" smtClean="0"/>
              <a:t>Przetwarzanie sygnału doskonalić w celu wykrycia w widmie jak największej liczby charakterystycznych częstotliwości drgań łożyska oraz kolejnych częstotliwości harmonicznych.</a:t>
            </a:r>
          </a:p>
          <a:p>
            <a:pPr marL="0" indent="0" algn="just">
              <a:buNone/>
            </a:pPr>
            <a:endParaRPr lang="pl-PL" sz="1400" dirty="0" smtClean="0"/>
          </a:p>
          <a:p>
            <a:pPr marL="0" indent="0" algn="just">
              <a:buNone/>
            </a:pPr>
            <a:r>
              <a:rPr lang="pl-PL" sz="1400" dirty="0" smtClean="0"/>
              <a:t>Zaprezentować uzyskane wyniki na wykresach.</a:t>
            </a:r>
            <a:endParaRPr lang="pl-PL" sz="1600" dirty="0" smtClean="0"/>
          </a:p>
          <a:p>
            <a:pPr marL="0" indent="0" algn="just">
              <a:buNone/>
            </a:pPr>
            <a:endParaRPr lang="pl-PL" sz="1400" dirty="0"/>
          </a:p>
          <a:p>
            <a:pPr marL="0" indent="0" algn="just">
              <a:buNone/>
            </a:pPr>
            <a:r>
              <a:rPr lang="pl-PL" sz="1400" dirty="0">
                <a:solidFill>
                  <a:srgbClr val="0070C0"/>
                </a:solidFill>
              </a:rPr>
              <a:t>Częstotliwość obrotów wału </a:t>
            </a:r>
            <a:r>
              <a:rPr lang="pl-PL" sz="1400" dirty="0">
                <a:solidFill>
                  <a:srgbClr val="FF0000"/>
                </a:solidFill>
              </a:rPr>
              <a:t>X</a:t>
            </a:r>
            <a:r>
              <a:rPr lang="pl-PL" sz="1400" dirty="0">
                <a:solidFill>
                  <a:srgbClr val="0070C0"/>
                </a:solidFill>
              </a:rPr>
              <a:t> = </a:t>
            </a:r>
            <a:r>
              <a:rPr lang="pl-PL" sz="1400" dirty="0" smtClean="0">
                <a:solidFill>
                  <a:srgbClr val="0070C0"/>
                </a:solidFill>
              </a:rPr>
              <a:t>8.6975 </a:t>
            </a:r>
            <a:r>
              <a:rPr lang="pl-PL" sz="1400" dirty="0" err="1" smtClean="0">
                <a:solidFill>
                  <a:srgbClr val="0070C0"/>
                </a:solidFill>
              </a:rPr>
              <a:t>Hz</a:t>
            </a:r>
            <a:r>
              <a:rPr lang="pl-PL" sz="1400" dirty="0" smtClean="0">
                <a:solidFill>
                  <a:srgbClr val="0070C0"/>
                </a:solidFill>
              </a:rPr>
              <a:t>.</a:t>
            </a:r>
          </a:p>
          <a:p>
            <a:pPr marL="0" indent="0" algn="just">
              <a:buNone/>
            </a:pPr>
            <a:endParaRPr lang="pl-PL" sz="1400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pl-PL" sz="1400" dirty="0" smtClean="0">
                <a:solidFill>
                  <a:srgbClr val="0070C0"/>
                </a:solidFill>
              </a:rPr>
              <a:t>Częstotliwości charakterystyczne drgań łożyska 6201 w przypadku:</a:t>
            </a:r>
          </a:p>
          <a:p>
            <a:pPr marL="0" indent="0" algn="just">
              <a:buNone/>
            </a:pPr>
            <a:endParaRPr lang="pl-PL" sz="1400" dirty="0" smtClean="0">
              <a:solidFill>
                <a:srgbClr val="0070C0"/>
              </a:solidFill>
            </a:endParaRPr>
          </a:p>
          <a:p>
            <a:pPr algn="just"/>
            <a:r>
              <a:rPr lang="pl-PL" sz="1400" dirty="0" smtClean="0">
                <a:solidFill>
                  <a:srgbClr val="0070C0"/>
                </a:solidFill>
              </a:rPr>
              <a:t>uszkodzenia </a:t>
            </a:r>
            <a:r>
              <a:rPr lang="pl-PL" sz="1400" dirty="0">
                <a:solidFill>
                  <a:srgbClr val="0070C0"/>
                </a:solidFill>
              </a:rPr>
              <a:t>bieżni zewnętrznej </a:t>
            </a:r>
            <a:r>
              <a:rPr lang="pl-PL" sz="1400" dirty="0" smtClean="0">
                <a:solidFill>
                  <a:srgbClr val="0070C0"/>
                </a:solidFill>
              </a:rPr>
              <a:t>BPFO = 2.143 </a:t>
            </a:r>
            <a:r>
              <a:rPr lang="pl-PL" sz="1400" dirty="0">
                <a:solidFill>
                  <a:srgbClr val="FF0000"/>
                </a:solidFill>
              </a:rPr>
              <a:t>X</a:t>
            </a:r>
            <a:r>
              <a:rPr lang="pl-PL" sz="1400" dirty="0" smtClean="0">
                <a:solidFill>
                  <a:srgbClr val="0070C0"/>
                </a:solidFill>
              </a:rPr>
              <a:t>;</a:t>
            </a:r>
          </a:p>
          <a:p>
            <a:pPr algn="just"/>
            <a:r>
              <a:rPr lang="pl-PL" sz="1400" dirty="0" smtClean="0">
                <a:solidFill>
                  <a:srgbClr val="0070C0"/>
                </a:solidFill>
              </a:rPr>
              <a:t>uszkodzenia </a:t>
            </a:r>
            <a:r>
              <a:rPr lang="pl-PL" sz="1400" dirty="0">
                <a:solidFill>
                  <a:srgbClr val="0070C0"/>
                </a:solidFill>
              </a:rPr>
              <a:t>bieżni </a:t>
            </a:r>
            <a:r>
              <a:rPr lang="pl-PL" sz="1400" dirty="0" smtClean="0">
                <a:solidFill>
                  <a:srgbClr val="0070C0"/>
                </a:solidFill>
              </a:rPr>
              <a:t>wewnętrznej </a:t>
            </a:r>
            <a:r>
              <a:rPr lang="pl-PL" sz="1400" dirty="0" smtClean="0">
                <a:solidFill>
                  <a:srgbClr val="0070C0"/>
                </a:solidFill>
              </a:rPr>
              <a:t>BPFI = 3.857 </a:t>
            </a:r>
            <a:r>
              <a:rPr lang="pl-PL" sz="1400" dirty="0">
                <a:solidFill>
                  <a:srgbClr val="FF0000"/>
                </a:solidFill>
              </a:rPr>
              <a:t>X</a:t>
            </a:r>
            <a:r>
              <a:rPr lang="pl-PL" sz="1400" dirty="0" smtClean="0">
                <a:solidFill>
                  <a:srgbClr val="0070C0"/>
                </a:solidFill>
              </a:rPr>
              <a:t>;</a:t>
            </a:r>
          </a:p>
          <a:p>
            <a:pPr algn="just"/>
            <a:r>
              <a:rPr lang="pl-PL" sz="1400" dirty="0" smtClean="0">
                <a:solidFill>
                  <a:srgbClr val="0070C0"/>
                </a:solidFill>
              </a:rPr>
              <a:t>uszkodzenia elementu tocznego BS = 1.608 </a:t>
            </a:r>
            <a:r>
              <a:rPr lang="pl-PL" sz="1400" dirty="0">
                <a:solidFill>
                  <a:srgbClr val="FF0000"/>
                </a:solidFill>
              </a:rPr>
              <a:t>X</a:t>
            </a:r>
            <a:r>
              <a:rPr lang="pl-PL" sz="1400" dirty="0" smtClean="0">
                <a:solidFill>
                  <a:srgbClr val="0070C0"/>
                </a:solidFill>
              </a:rPr>
              <a:t>;</a:t>
            </a:r>
          </a:p>
          <a:p>
            <a:pPr algn="just"/>
            <a:r>
              <a:rPr lang="pl-PL" sz="1400" dirty="0" smtClean="0">
                <a:solidFill>
                  <a:srgbClr val="0070C0"/>
                </a:solidFill>
              </a:rPr>
              <a:t>uszkodzenia koszyka FT = 0.357 </a:t>
            </a:r>
            <a:r>
              <a:rPr lang="pl-PL" sz="1400" dirty="0">
                <a:solidFill>
                  <a:srgbClr val="FF0000"/>
                </a:solidFill>
              </a:rPr>
              <a:t>X</a:t>
            </a:r>
            <a:r>
              <a:rPr lang="pl-PL" sz="1400" dirty="0" smtClean="0">
                <a:solidFill>
                  <a:srgbClr val="0070C0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9709257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197</Words>
  <Application>Microsoft Office PowerPoint</Application>
  <PresentationFormat>Pokaz na ekranie (4:3)</PresentationFormat>
  <Paragraphs>23</Paragraphs>
  <Slides>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6" baseType="lpstr">
      <vt:lpstr>Arial</vt:lpstr>
      <vt:lpstr>Calibri</vt:lpstr>
      <vt:lpstr>Motyw pakietu Office</vt:lpstr>
      <vt:lpstr>DIAGNOSTYKA UKŁADÓW MECHATRONICZNYCH</vt:lpstr>
      <vt:lpstr>Projekt 5</vt:lpstr>
      <vt:lpstr>Projekt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DIAGNOSTYKA UKŁADÓW MECHATRONICZNYCH</dc:title>
  <cp:lastModifiedBy>Admin</cp:lastModifiedBy>
  <cp:revision>46</cp:revision>
  <dcterms:modified xsi:type="dcterms:W3CDTF">2021-05-11T10:27:30Z</dcterms:modified>
</cp:coreProperties>
</file>