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 id="2147483707" r:id="rId2"/>
  </p:sldMasterIdLst>
  <p:notesMasterIdLst>
    <p:notesMasterId r:id="rId97"/>
  </p:notesMasterIdLst>
  <p:sldIdLst>
    <p:sldId id="351"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8" r:id="rId24"/>
    <p:sldId id="279"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2" r:id="rId46"/>
    <p:sldId id="301" r:id="rId47"/>
    <p:sldId id="304" r:id="rId48"/>
    <p:sldId id="305" r:id="rId49"/>
    <p:sldId id="306" r:id="rId50"/>
    <p:sldId id="308" r:id="rId51"/>
    <p:sldId id="307"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4" r:id="rId67"/>
    <p:sldId id="323" r:id="rId68"/>
    <p:sldId id="325" r:id="rId69"/>
    <p:sldId id="326" r:id="rId70"/>
    <p:sldId id="327" r:id="rId71"/>
    <p:sldId id="328" r:id="rId72"/>
    <p:sldId id="329" r:id="rId73"/>
    <p:sldId id="330" r:id="rId74"/>
    <p:sldId id="331" r:id="rId75"/>
    <p:sldId id="352" r:id="rId76"/>
    <p:sldId id="353" r:id="rId77"/>
    <p:sldId id="354" r:id="rId78"/>
    <p:sldId id="355" r:id="rId79"/>
    <p:sldId id="356" r:id="rId80"/>
    <p:sldId id="357" r:id="rId81"/>
    <p:sldId id="358" r:id="rId82"/>
    <p:sldId id="359" r:id="rId83"/>
    <p:sldId id="360" r:id="rId84"/>
    <p:sldId id="362" r:id="rId85"/>
    <p:sldId id="361" r:id="rId86"/>
    <p:sldId id="363" r:id="rId87"/>
    <p:sldId id="364" r:id="rId88"/>
    <p:sldId id="365" r:id="rId89"/>
    <p:sldId id="366" r:id="rId90"/>
    <p:sldId id="367" r:id="rId91"/>
    <p:sldId id="368" r:id="rId92"/>
    <p:sldId id="369" r:id="rId93"/>
    <p:sldId id="370" r:id="rId94"/>
    <p:sldId id="371" r:id="rId95"/>
    <p:sldId id="372" r:id="rId9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94660"/>
  </p:normalViewPr>
  <p:slideViewPr>
    <p:cSldViewPr snapToGrid="0">
      <p:cViewPr varScale="1">
        <p:scale>
          <a:sx n="60" d="100"/>
          <a:sy n="60" d="100"/>
        </p:scale>
        <p:origin x="96" y="10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13C165-40B8-4639-A439-1C217444CB79}" type="datetimeFigureOut">
              <a:rPr lang="en-US" smtClean="0"/>
              <a:t>7/11/2022</a:t>
            </a:fld>
            <a:endParaRPr lang="en-US"/>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14B53F-E401-42FB-864D-C8015C92E3DE}" type="slidenum">
              <a:rPr lang="en-US" smtClean="0"/>
              <a:t>‹#›</a:t>
            </a:fld>
            <a:endParaRPr lang="en-US"/>
          </a:p>
        </p:txBody>
      </p:sp>
    </p:spTree>
    <p:extLst>
      <p:ext uri="{BB962C8B-B14F-4D97-AF65-F5344CB8AC3E}">
        <p14:creationId xmlns:p14="http://schemas.microsoft.com/office/powerpoint/2010/main" val="2209168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6C14B53F-E401-42FB-864D-C8015C92E3DE}" type="slidenum">
              <a:rPr lang="en-US" smtClean="0"/>
              <a:t>40</a:t>
            </a:fld>
            <a:endParaRPr lang="en-US"/>
          </a:p>
        </p:txBody>
      </p:sp>
    </p:spTree>
    <p:extLst>
      <p:ext uri="{BB962C8B-B14F-4D97-AF65-F5344CB8AC3E}">
        <p14:creationId xmlns:p14="http://schemas.microsoft.com/office/powerpoint/2010/main" val="4157641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6C14B53F-E401-42FB-864D-C8015C92E3DE}" type="slidenum">
              <a:rPr lang="en-US" smtClean="0"/>
              <a:t>91</a:t>
            </a:fld>
            <a:endParaRPr lang="en-US"/>
          </a:p>
        </p:txBody>
      </p:sp>
    </p:spTree>
    <p:extLst>
      <p:ext uri="{BB962C8B-B14F-4D97-AF65-F5344CB8AC3E}">
        <p14:creationId xmlns:p14="http://schemas.microsoft.com/office/powerpoint/2010/main" val="1298416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6C14B53F-E401-42FB-864D-C8015C92E3DE}" type="slidenum">
              <a:rPr lang="en-US" smtClean="0"/>
              <a:t>93</a:t>
            </a:fld>
            <a:endParaRPr lang="en-US"/>
          </a:p>
        </p:txBody>
      </p:sp>
    </p:spTree>
    <p:extLst>
      <p:ext uri="{BB962C8B-B14F-4D97-AF65-F5344CB8AC3E}">
        <p14:creationId xmlns:p14="http://schemas.microsoft.com/office/powerpoint/2010/main" val="2794623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9A717A64-5D17-4D87-9D8C-DB1053C8BEEB}" type="datetimeFigureOut">
              <a:rPr lang="en-US" smtClean="0"/>
              <a:t>7/11/2022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2E4555-70AD-4810-B0EB-0223E42F3D02}" type="slidenum">
              <a:rPr lang="en-US" smtClean="0"/>
              <a:t>‹#›</a:t>
            </a:fld>
            <a:endParaRPr lang="en-US"/>
          </a:p>
        </p:txBody>
      </p:sp>
    </p:spTree>
    <p:extLst>
      <p:ext uri="{BB962C8B-B14F-4D97-AF65-F5344CB8AC3E}">
        <p14:creationId xmlns:p14="http://schemas.microsoft.com/office/powerpoint/2010/main" val="1947859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9A717A64-5D17-4D87-9D8C-DB1053C8BEEB}" type="datetimeFigureOut">
              <a:rPr lang="en-US" smtClean="0"/>
              <a:t>7/11/2022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2E4555-70AD-4810-B0EB-0223E42F3D02}" type="slidenum">
              <a:rPr lang="en-US" smtClean="0"/>
              <a:t>‹#›</a:t>
            </a:fld>
            <a:endParaRPr lang="en-US"/>
          </a:p>
        </p:txBody>
      </p:sp>
    </p:spTree>
    <p:extLst>
      <p:ext uri="{BB962C8B-B14F-4D97-AF65-F5344CB8AC3E}">
        <p14:creationId xmlns:p14="http://schemas.microsoft.com/office/powerpoint/2010/main" val="764955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9A717A64-5D17-4D87-9D8C-DB1053C8BEEB}" type="datetimeFigureOut">
              <a:rPr lang="en-US" smtClean="0"/>
              <a:t>7/11/2022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2E4555-70AD-4810-B0EB-0223E42F3D02}"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758298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9A717A64-5D17-4D87-9D8C-DB1053C8BEEB}" type="datetimeFigureOut">
              <a:rPr lang="en-US" smtClean="0"/>
              <a:t>7/11/2022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2E4555-70AD-4810-B0EB-0223E42F3D02}" type="slidenum">
              <a:rPr lang="en-US" smtClean="0"/>
              <a:t>‹#›</a:t>
            </a:fld>
            <a:endParaRPr lang="en-US"/>
          </a:p>
        </p:txBody>
      </p:sp>
    </p:spTree>
    <p:extLst>
      <p:ext uri="{BB962C8B-B14F-4D97-AF65-F5344CB8AC3E}">
        <p14:creationId xmlns:p14="http://schemas.microsoft.com/office/powerpoint/2010/main" val="4062817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9A717A64-5D17-4D87-9D8C-DB1053C8BEEB}" type="datetimeFigureOut">
              <a:rPr lang="en-US" smtClean="0"/>
              <a:t>7/11/2022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2E4555-70AD-4810-B0EB-0223E42F3D02}"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20071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9A717A64-5D17-4D87-9D8C-DB1053C8BEEB}" type="datetimeFigureOut">
              <a:rPr lang="en-US" smtClean="0"/>
              <a:t>7/11/2022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2E4555-70AD-4810-B0EB-0223E42F3D02}" type="slidenum">
              <a:rPr lang="en-US" smtClean="0"/>
              <a:t>‹#›</a:t>
            </a:fld>
            <a:endParaRPr lang="en-US"/>
          </a:p>
        </p:txBody>
      </p:sp>
    </p:spTree>
    <p:extLst>
      <p:ext uri="{BB962C8B-B14F-4D97-AF65-F5344CB8AC3E}">
        <p14:creationId xmlns:p14="http://schemas.microsoft.com/office/powerpoint/2010/main" val="16648428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9A717A64-5D17-4D87-9D8C-DB1053C8BEEB}" type="datetimeFigureOut">
              <a:rPr lang="en-US" smtClean="0"/>
              <a:t>7/11/2022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2E4555-70AD-4810-B0EB-0223E42F3D02}" type="slidenum">
              <a:rPr lang="en-US" smtClean="0"/>
              <a:t>‹#›</a:t>
            </a:fld>
            <a:endParaRPr lang="en-US"/>
          </a:p>
        </p:txBody>
      </p:sp>
    </p:spTree>
    <p:extLst>
      <p:ext uri="{BB962C8B-B14F-4D97-AF65-F5344CB8AC3E}">
        <p14:creationId xmlns:p14="http://schemas.microsoft.com/office/powerpoint/2010/main" val="123921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9A717A64-5D17-4D87-9D8C-DB1053C8BEEB}" type="datetimeFigureOut">
              <a:rPr lang="en-US" smtClean="0"/>
              <a:t>7/11/2022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2E4555-70AD-4810-B0EB-0223E42F3D02}" type="slidenum">
              <a:rPr lang="en-US" smtClean="0"/>
              <a:t>‹#›</a:t>
            </a:fld>
            <a:endParaRPr lang="en-US"/>
          </a:p>
        </p:txBody>
      </p:sp>
    </p:spTree>
    <p:extLst>
      <p:ext uri="{BB962C8B-B14F-4D97-AF65-F5344CB8AC3E}">
        <p14:creationId xmlns:p14="http://schemas.microsoft.com/office/powerpoint/2010/main" val="1388265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8AA79AD-A595-4EAF-B703-3EE964A28E0F}"/>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2F2AEDD8-5C55-41D9-9335-9416E60FF0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8189EB76-250A-46DD-AFB5-C40CD977C92D}"/>
              </a:ext>
            </a:extLst>
          </p:cNvPr>
          <p:cNvSpPr>
            <a:spLocks noGrp="1"/>
          </p:cNvSpPr>
          <p:nvPr>
            <p:ph type="dt" sz="half" idx="10"/>
          </p:nvPr>
        </p:nvSpPr>
        <p:spPr/>
        <p:txBody>
          <a:bodyPr/>
          <a:lstStyle/>
          <a:p>
            <a:fld id="{4E4AD645-5436-4BC8-B833-EE358DA7D3D6}" type="datetime1">
              <a:rPr lang="en-US" smtClean="0"/>
              <a:t>7/11/2022</a:t>
            </a:fld>
            <a:endParaRPr lang="el-GR"/>
          </a:p>
        </p:txBody>
      </p:sp>
      <p:sp>
        <p:nvSpPr>
          <p:cNvPr id="5" name="Θέση υποσέλιδου 4">
            <a:extLst>
              <a:ext uri="{FF2B5EF4-FFF2-40B4-BE49-F238E27FC236}">
                <a16:creationId xmlns:a16="http://schemas.microsoft.com/office/drawing/2014/main" id="{420493B7-7041-426D-96C0-64E632C738B6}"/>
              </a:ext>
            </a:extLst>
          </p:cNvPr>
          <p:cNvSpPr>
            <a:spLocks noGrp="1"/>
          </p:cNvSpPr>
          <p:nvPr>
            <p:ph type="ftr" sz="quarter" idx="11"/>
          </p:nvPr>
        </p:nvSpPr>
        <p:spPr/>
        <p:txBody>
          <a:bodyPr/>
          <a:lstStyle/>
          <a:p>
            <a:r>
              <a:rPr lang="en-US"/>
              <a:t>National Technical University of Athens - EDURES</a:t>
            </a:r>
            <a:endParaRPr lang="el-GR"/>
          </a:p>
        </p:txBody>
      </p:sp>
      <p:sp>
        <p:nvSpPr>
          <p:cNvPr id="6" name="Θέση αριθμού διαφάνειας 5">
            <a:extLst>
              <a:ext uri="{FF2B5EF4-FFF2-40B4-BE49-F238E27FC236}">
                <a16:creationId xmlns:a16="http://schemas.microsoft.com/office/drawing/2014/main" id="{4941B80C-D1CA-4FC7-9B68-8122A7AD7615}"/>
              </a:ext>
            </a:extLst>
          </p:cNvPr>
          <p:cNvSpPr>
            <a:spLocks noGrp="1"/>
          </p:cNvSpPr>
          <p:nvPr>
            <p:ph type="sldNum" sz="quarter" idx="12"/>
          </p:nvPr>
        </p:nvSpPr>
        <p:spPr/>
        <p:txBody>
          <a:bodyPr/>
          <a:lstStyle/>
          <a:p>
            <a:fld id="{A0F3D1B9-BEEA-4870-A135-02DF94A92BC3}" type="slidenum">
              <a:rPr lang="el-GR" smtClean="0"/>
              <a:t>‹#›</a:t>
            </a:fld>
            <a:endParaRPr lang="el-GR"/>
          </a:p>
        </p:txBody>
      </p:sp>
    </p:spTree>
    <p:extLst>
      <p:ext uri="{BB962C8B-B14F-4D97-AF65-F5344CB8AC3E}">
        <p14:creationId xmlns:p14="http://schemas.microsoft.com/office/powerpoint/2010/main" val="33420628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113E975-3D07-4FF9-A34F-C1F803984BDB}"/>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451B26F-4059-4B8D-81FC-043717357618}"/>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8A27DCEE-0F3D-4EC6-88FD-A168324AE78B}"/>
              </a:ext>
            </a:extLst>
          </p:cNvPr>
          <p:cNvSpPr>
            <a:spLocks noGrp="1"/>
          </p:cNvSpPr>
          <p:nvPr>
            <p:ph type="dt" sz="half" idx="10"/>
          </p:nvPr>
        </p:nvSpPr>
        <p:spPr/>
        <p:txBody>
          <a:bodyPr/>
          <a:lstStyle/>
          <a:p>
            <a:fld id="{302835B4-2FBC-41A2-8BC1-F29F7C531BDA}" type="datetime1">
              <a:rPr lang="en-US" smtClean="0"/>
              <a:t>7/11/2022</a:t>
            </a:fld>
            <a:endParaRPr lang="el-GR"/>
          </a:p>
        </p:txBody>
      </p:sp>
      <p:sp>
        <p:nvSpPr>
          <p:cNvPr id="5" name="Θέση υποσέλιδου 4">
            <a:extLst>
              <a:ext uri="{FF2B5EF4-FFF2-40B4-BE49-F238E27FC236}">
                <a16:creationId xmlns:a16="http://schemas.microsoft.com/office/drawing/2014/main" id="{AD2B4122-729A-4486-A5B9-B5AB41B2CA39}"/>
              </a:ext>
            </a:extLst>
          </p:cNvPr>
          <p:cNvSpPr>
            <a:spLocks noGrp="1"/>
          </p:cNvSpPr>
          <p:nvPr>
            <p:ph type="ftr" sz="quarter" idx="11"/>
          </p:nvPr>
        </p:nvSpPr>
        <p:spPr/>
        <p:txBody>
          <a:bodyPr/>
          <a:lstStyle/>
          <a:p>
            <a:r>
              <a:rPr lang="en-US"/>
              <a:t>National Technical University of Athens - EDURES</a:t>
            </a:r>
            <a:endParaRPr lang="el-GR"/>
          </a:p>
        </p:txBody>
      </p:sp>
      <p:sp>
        <p:nvSpPr>
          <p:cNvPr id="6" name="Θέση αριθμού διαφάνειας 5">
            <a:extLst>
              <a:ext uri="{FF2B5EF4-FFF2-40B4-BE49-F238E27FC236}">
                <a16:creationId xmlns:a16="http://schemas.microsoft.com/office/drawing/2014/main" id="{068E48FE-6D0D-4B93-8140-0CF0A40C20FC}"/>
              </a:ext>
            </a:extLst>
          </p:cNvPr>
          <p:cNvSpPr>
            <a:spLocks noGrp="1"/>
          </p:cNvSpPr>
          <p:nvPr>
            <p:ph type="sldNum" sz="quarter" idx="12"/>
          </p:nvPr>
        </p:nvSpPr>
        <p:spPr/>
        <p:txBody>
          <a:bodyPr/>
          <a:lstStyle/>
          <a:p>
            <a:fld id="{A0F3D1B9-BEEA-4870-A135-02DF94A92BC3}" type="slidenum">
              <a:rPr lang="el-GR" smtClean="0"/>
              <a:t>‹#›</a:t>
            </a:fld>
            <a:endParaRPr lang="el-GR"/>
          </a:p>
        </p:txBody>
      </p:sp>
    </p:spTree>
    <p:extLst>
      <p:ext uri="{BB962C8B-B14F-4D97-AF65-F5344CB8AC3E}">
        <p14:creationId xmlns:p14="http://schemas.microsoft.com/office/powerpoint/2010/main" val="19372870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8D929D1-95BA-4FF8-BB59-B2A6223AD734}"/>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5720A58-A327-42F0-8966-D89DE8E40D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CE666461-6D64-4077-92CF-FBB10712EFEF}"/>
              </a:ext>
            </a:extLst>
          </p:cNvPr>
          <p:cNvSpPr>
            <a:spLocks noGrp="1"/>
          </p:cNvSpPr>
          <p:nvPr>
            <p:ph type="dt" sz="half" idx="10"/>
          </p:nvPr>
        </p:nvSpPr>
        <p:spPr/>
        <p:txBody>
          <a:bodyPr/>
          <a:lstStyle/>
          <a:p>
            <a:fld id="{25DC7FE6-9604-4329-A5D5-9BEC02EA15B3}" type="datetime1">
              <a:rPr lang="en-US" smtClean="0"/>
              <a:t>7/11/2022</a:t>
            </a:fld>
            <a:endParaRPr lang="el-GR"/>
          </a:p>
        </p:txBody>
      </p:sp>
      <p:sp>
        <p:nvSpPr>
          <p:cNvPr id="5" name="Θέση υποσέλιδου 4">
            <a:extLst>
              <a:ext uri="{FF2B5EF4-FFF2-40B4-BE49-F238E27FC236}">
                <a16:creationId xmlns:a16="http://schemas.microsoft.com/office/drawing/2014/main" id="{DA1E94A8-2975-407B-B0AE-817D8FB317DB}"/>
              </a:ext>
            </a:extLst>
          </p:cNvPr>
          <p:cNvSpPr>
            <a:spLocks noGrp="1"/>
          </p:cNvSpPr>
          <p:nvPr>
            <p:ph type="ftr" sz="quarter" idx="11"/>
          </p:nvPr>
        </p:nvSpPr>
        <p:spPr/>
        <p:txBody>
          <a:bodyPr/>
          <a:lstStyle/>
          <a:p>
            <a:r>
              <a:rPr lang="en-US"/>
              <a:t>National Technical University of Athens - EDURES</a:t>
            </a:r>
            <a:endParaRPr lang="el-GR"/>
          </a:p>
        </p:txBody>
      </p:sp>
      <p:sp>
        <p:nvSpPr>
          <p:cNvPr id="6" name="Θέση αριθμού διαφάνειας 5">
            <a:extLst>
              <a:ext uri="{FF2B5EF4-FFF2-40B4-BE49-F238E27FC236}">
                <a16:creationId xmlns:a16="http://schemas.microsoft.com/office/drawing/2014/main" id="{3E2C2BAF-3AD0-490F-9D24-88C099A516B8}"/>
              </a:ext>
            </a:extLst>
          </p:cNvPr>
          <p:cNvSpPr>
            <a:spLocks noGrp="1"/>
          </p:cNvSpPr>
          <p:nvPr>
            <p:ph type="sldNum" sz="quarter" idx="12"/>
          </p:nvPr>
        </p:nvSpPr>
        <p:spPr/>
        <p:txBody>
          <a:bodyPr/>
          <a:lstStyle/>
          <a:p>
            <a:fld id="{A0F3D1B9-BEEA-4870-A135-02DF94A92BC3}" type="slidenum">
              <a:rPr lang="el-GR" smtClean="0"/>
              <a:t>‹#›</a:t>
            </a:fld>
            <a:endParaRPr lang="el-GR"/>
          </a:p>
        </p:txBody>
      </p:sp>
    </p:spTree>
    <p:extLst>
      <p:ext uri="{BB962C8B-B14F-4D97-AF65-F5344CB8AC3E}">
        <p14:creationId xmlns:p14="http://schemas.microsoft.com/office/powerpoint/2010/main" val="169723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9A717A64-5D17-4D87-9D8C-DB1053C8BEEB}" type="datetimeFigureOut">
              <a:rPr lang="en-US" smtClean="0"/>
              <a:t>7/11/2022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2E4555-70AD-4810-B0EB-0223E42F3D02}" type="slidenum">
              <a:rPr lang="en-US" smtClean="0"/>
              <a:t>‹#›</a:t>
            </a:fld>
            <a:endParaRPr lang="en-US"/>
          </a:p>
        </p:txBody>
      </p:sp>
    </p:spTree>
    <p:extLst>
      <p:ext uri="{BB962C8B-B14F-4D97-AF65-F5344CB8AC3E}">
        <p14:creationId xmlns:p14="http://schemas.microsoft.com/office/powerpoint/2010/main" val="12090549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B2364AE-F6D8-4431-B1DA-229CDF03102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366A1295-D6B9-4AE8-9579-0AD36CFDFC93}"/>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854FDE6F-4391-4647-B6E5-5D858D16653E}"/>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45219C36-3C8C-4B2F-8134-95E869C4E9BE}"/>
              </a:ext>
            </a:extLst>
          </p:cNvPr>
          <p:cNvSpPr>
            <a:spLocks noGrp="1"/>
          </p:cNvSpPr>
          <p:nvPr>
            <p:ph type="dt" sz="half" idx="10"/>
          </p:nvPr>
        </p:nvSpPr>
        <p:spPr/>
        <p:txBody>
          <a:bodyPr/>
          <a:lstStyle/>
          <a:p>
            <a:fld id="{616029F4-7CE1-41E3-97DB-63133C8233D4}" type="datetime1">
              <a:rPr lang="en-US" smtClean="0"/>
              <a:t>7/11/2022</a:t>
            </a:fld>
            <a:endParaRPr lang="el-GR"/>
          </a:p>
        </p:txBody>
      </p:sp>
      <p:sp>
        <p:nvSpPr>
          <p:cNvPr id="6" name="Θέση υποσέλιδου 5">
            <a:extLst>
              <a:ext uri="{FF2B5EF4-FFF2-40B4-BE49-F238E27FC236}">
                <a16:creationId xmlns:a16="http://schemas.microsoft.com/office/drawing/2014/main" id="{8E9AA70E-73FC-4077-9586-C678F64BEFD2}"/>
              </a:ext>
            </a:extLst>
          </p:cNvPr>
          <p:cNvSpPr>
            <a:spLocks noGrp="1"/>
          </p:cNvSpPr>
          <p:nvPr>
            <p:ph type="ftr" sz="quarter" idx="11"/>
          </p:nvPr>
        </p:nvSpPr>
        <p:spPr/>
        <p:txBody>
          <a:bodyPr/>
          <a:lstStyle/>
          <a:p>
            <a:r>
              <a:rPr lang="en-US"/>
              <a:t>National Technical University of Athens - EDURES</a:t>
            </a:r>
            <a:endParaRPr lang="el-GR"/>
          </a:p>
        </p:txBody>
      </p:sp>
      <p:sp>
        <p:nvSpPr>
          <p:cNvPr id="7" name="Θέση αριθμού διαφάνειας 6">
            <a:extLst>
              <a:ext uri="{FF2B5EF4-FFF2-40B4-BE49-F238E27FC236}">
                <a16:creationId xmlns:a16="http://schemas.microsoft.com/office/drawing/2014/main" id="{95C9C21A-B527-40DE-A328-0FC1FA111FDA}"/>
              </a:ext>
            </a:extLst>
          </p:cNvPr>
          <p:cNvSpPr>
            <a:spLocks noGrp="1"/>
          </p:cNvSpPr>
          <p:nvPr>
            <p:ph type="sldNum" sz="quarter" idx="12"/>
          </p:nvPr>
        </p:nvSpPr>
        <p:spPr/>
        <p:txBody>
          <a:bodyPr/>
          <a:lstStyle/>
          <a:p>
            <a:fld id="{A0F3D1B9-BEEA-4870-A135-02DF94A92BC3}" type="slidenum">
              <a:rPr lang="el-GR" smtClean="0"/>
              <a:t>‹#›</a:t>
            </a:fld>
            <a:endParaRPr lang="el-GR"/>
          </a:p>
        </p:txBody>
      </p:sp>
    </p:spTree>
    <p:extLst>
      <p:ext uri="{BB962C8B-B14F-4D97-AF65-F5344CB8AC3E}">
        <p14:creationId xmlns:p14="http://schemas.microsoft.com/office/powerpoint/2010/main" val="36373779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6B76F2D-4B56-4DFB-A802-3AEEA2F46383}"/>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1EF55077-5BFE-46AB-9AC7-E36F3115A3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0EEFD9D6-10AB-48C3-B045-72CF4E91BA80}"/>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BE2318C8-746D-4FA4-9F48-38907147BE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9C22C281-58F1-4573-BFE8-55B5B28F7571}"/>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220CB6B7-3E01-4B53-BD28-D8A950E4F50B}"/>
              </a:ext>
            </a:extLst>
          </p:cNvPr>
          <p:cNvSpPr>
            <a:spLocks noGrp="1"/>
          </p:cNvSpPr>
          <p:nvPr>
            <p:ph type="dt" sz="half" idx="10"/>
          </p:nvPr>
        </p:nvSpPr>
        <p:spPr/>
        <p:txBody>
          <a:bodyPr/>
          <a:lstStyle/>
          <a:p>
            <a:fld id="{61F9E2FD-C13F-44C5-B1BB-013261CFF378}" type="datetime1">
              <a:rPr lang="en-US" smtClean="0"/>
              <a:t>7/11/2022</a:t>
            </a:fld>
            <a:endParaRPr lang="el-GR"/>
          </a:p>
        </p:txBody>
      </p:sp>
      <p:sp>
        <p:nvSpPr>
          <p:cNvPr id="8" name="Θέση υποσέλιδου 7">
            <a:extLst>
              <a:ext uri="{FF2B5EF4-FFF2-40B4-BE49-F238E27FC236}">
                <a16:creationId xmlns:a16="http://schemas.microsoft.com/office/drawing/2014/main" id="{F020AC75-8529-49DB-B207-17D0F2E535B4}"/>
              </a:ext>
            </a:extLst>
          </p:cNvPr>
          <p:cNvSpPr>
            <a:spLocks noGrp="1"/>
          </p:cNvSpPr>
          <p:nvPr>
            <p:ph type="ftr" sz="quarter" idx="11"/>
          </p:nvPr>
        </p:nvSpPr>
        <p:spPr/>
        <p:txBody>
          <a:bodyPr/>
          <a:lstStyle/>
          <a:p>
            <a:r>
              <a:rPr lang="en-US"/>
              <a:t>National Technical University of Athens - EDURES</a:t>
            </a:r>
            <a:endParaRPr lang="el-GR"/>
          </a:p>
        </p:txBody>
      </p:sp>
      <p:sp>
        <p:nvSpPr>
          <p:cNvPr id="9" name="Θέση αριθμού διαφάνειας 8">
            <a:extLst>
              <a:ext uri="{FF2B5EF4-FFF2-40B4-BE49-F238E27FC236}">
                <a16:creationId xmlns:a16="http://schemas.microsoft.com/office/drawing/2014/main" id="{91A74F16-91C9-4B6C-AFD7-58555AC3922B}"/>
              </a:ext>
            </a:extLst>
          </p:cNvPr>
          <p:cNvSpPr>
            <a:spLocks noGrp="1"/>
          </p:cNvSpPr>
          <p:nvPr>
            <p:ph type="sldNum" sz="quarter" idx="12"/>
          </p:nvPr>
        </p:nvSpPr>
        <p:spPr/>
        <p:txBody>
          <a:bodyPr/>
          <a:lstStyle/>
          <a:p>
            <a:fld id="{A0F3D1B9-BEEA-4870-A135-02DF94A92BC3}" type="slidenum">
              <a:rPr lang="el-GR" smtClean="0"/>
              <a:t>‹#›</a:t>
            </a:fld>
            <a:endParaRPr lang="el-GR"/>
          </a:p>
        </p:txBody>
      </p:sp>
    </p:spTree>
    <p:extLst>
      <p:ext uri="{BB962C8B-B14F-4D97-AF65-F5344CB8AC3E}">
        <p14:creationId xmlns:p14="http://schemas.microsoft.com/office/powerpoint/2010/main" val="26782001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23F0ABC-B140-4400-B07D-566D0FF7E2F4}"/>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CFF30E53-2911-44E3-A12F-347C357DE542}"/>
              </a:ext>
            </a:extLst>
          </p:cNvPr>
          <p:cNvSpPr>
            <a:spLocks noGrp="1"/>
          </p:cNvSpPr>
          <p:nvPr>
            <p:ph type="dt" sz="half" idx="10"/>
          </p:nvPr>
        </p:nvSpPr>
        <p:spPr/>
        <p:txBody>
          <a:bodyPr/>
          <a:lstStyle/>
          <a:p>
            <a:fld id="{A3E5195B-08EB-460E-A8B7-D54CAE7F9E87}" type="datetime1">
              <a:rPr lang="en-US" smtClean="0"/>
              <a:t>7/11/2022</a:t>
            </a:fld>
            <a:endParaRPr lang="el-GR"/>
          </a:p>
        </p:txBody>
      </p:sp>
      <p:sp>
        <p:nvSpPr>
          <p:cNvPr id="4" name="Θέση υποσέλιδου 3">
            <a:extLst>
              <a:ext uri="{FF2B5EF4-FFF2-40B4-BE49-F238E27FC236}">
                <a16:creationId xmlns:a16="http://schemas.microsoft.com/office/drawing/2014/main" id="{D5384E7E-9933-43A7-8E71-6FDC671D50B1}"/>
              </a:ext>
            </a:extLst>
          </p:cNvPr>
          <p:cNvSpPr>
            <a:spLocks noGrp="1"/>
          </p:cNvSpPr>
          <p:nvPr>
            <p:ph type="ftr" sz="quarter" idx="11"/>
          </p:nvPr>
        </p:nvSpPr>
        <p:spPr/>
        <p:txBody>
          <a:bodyPr/>
          <a:lstStyle/>
          <a:p>
            <a:r>
              <a:rPr lang="en-US"/>
              <a:t>National Technical University of Athens - EDURES</a:t>
            </a:r>
            <a:endParaRPr lang="el-GR"/>
          </a:p>
        </p:txBody>
      </p:sp>
      <p:sp>
        <p:nvSpPr>
          <p:cNvPr id="5" name="Θέση αριθμού διαφάνειας 4">
            <a:extLst>
              <a:ext uri="{FF2B5EF4-FFF2-40B4-BE49-F238E27FC236}">
                <a16:creationId xmlns:a16="http://schemas.microsoft.com/office/drawing/2014/main" id="{3BE4B49C-8360-41AC-8CE0-3CBEC7E74998}"/>
              </a:ext>
            </a:extLst>
          </p:cNvPr>
          <p:cNvSpPr>
            <a:spLocks noGrp="1"/>
          </p:cNvSpPr>
          <p:nvPr>
            <p:ph type="sldNum" sz="quarter" idx="12"/>
          </p:nvPr>
        </p:nvSpPr>
        <p:spPr/>
        <p:txBody>
          <a:bodyPr/>
          <a:lstStyle/>
          <a:p>
            <a:fld id="{A0F3D1B9-BEEA-4870-A135-02DF94A92BC3}" type="slidenum">
              <a:rPr lang="el-GR" smtClean="0"/>
              <a:t>‹#›</a:t>
            </a:fld>
            <a:endParaRPr lang="el-GR"/>
          </a:p>
        </p:txBody>
      </p:sp>
    </p:spTree>
    <p:extLst>
      <p:ext uri="{BB962C8B-B14F-4D97-AF65-F5344CB8AC3E}">
        <p14:creationId xmlns:p14="http://schemas.microsoft.com/office/powerpoint/2010/main" val="15652694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F3A5A84F-A66F-4374-8041-0DA7ED1DEB7E}"/>
              </a:ext>
            </a:extLst>
          </p:cNvPr>
          <p:cNvSpPr>
            <a:spLocks noGrp="1"/>
          </p:cNvSpPr>
          <p:nvPr>
            <p:ph type="dt" sz="half" idx="10"/>
          </p:nvPr>
        </p:nvSpPr>
        <p:spPr/>
        <p:txBody>
          <a:bodyPr/>
          <a:lstStyle/>
          <a:p>
            <a:fld id="{313BBB96-D2A8-445C-9513-8B1E166BD00C}" type="datetime1">
              <a:rPr lang="en-US" smtClean="0"/>
              <a:t>7/11/2022</a:t>
            </a:fld>
            <a:endParaRPr lang="el-GR"/>
          </a:p>
        </p:txBody>
      </p:sp>
      <p:sp>
        <p:nvSpPr>
          <p:cNvPr id="3" name="Θέση υποσέλιδου 2">
            <a:extLst>
              <a:ext uri="{FF2B5EF4-FFF2-40B4-BE49-F238E27FC236}">
                <a16:creationId xmlns:a16="http://schemas.microsoft.com/office/drawing/2014/main" id="{36A09760-C62F-447D-BB30-5CC5ACB34F4D}"/>
              </a:ext>
            </a:extLst>
          </p:cNvPr>
          <p:cNvSpPr>
            <a:spLocks noGrp="1"/>
          </p:cNvSpPr>
          <p:nvPr>
            <p:ph type="ftr" sz="quarter" idx="11"/>
          </p:nvPr>
        </p:nvSpPr>
        <p:spPr/>
        <p:txBody>
          <a:bodyPr/>
          <a:lstStyle/>
          <a:p>
            <a:r>
              <a:rPr lang="en-US"/>
              <a:t>National Technical University of Athens - EDURES</a:t>
            </a:r>
            <a:endParaRPr lang="el-GR"/>
          </a:p>
        </p:txBody>
      </p:sp>
      <p:sp>
        <p:nvSpPr>
          <p:cNvPr id="4" name="Θέση αριθμού διαφάνειας 3">
            <a:extLst>
              <a:ext uri="{FF2B5EF4-FFF2-40B4-BE49-F238E27FC236}">
                <a16:creationId xmlns:a16="http://schemas.microsoft.com/office/drawing/2014/main" id="{E2018F92-0A1F-473D-A33C-3522131EB5F4}"/>
              </a:ext>
            </a:extLst>
          </p:cNvPr>
          <p:cNvSpPr>
            <a:spLocks noGrp="1"/>
          </p:cNvSpPr>
          <p:nvPr>
            <p:ph type="sldNum" sz="quarter" idx="12"/>
          </p:nvPr>
        </p:nvSpPr>
        <p:spPr/>
        <p:txBody>
          <a:bodyPr/>
          <a:lstStyle/>
          <a:p>
            <a:fld id="{A0F3D1B9-BEEA-4870-A135-02DF94A92BC3}" type="slidenum">
              <a:rPr lang="el-GR" smtClean="0"/>
              <a:t>‹#›</a:t>
            </a:fld>
            <a:endParaRPr lang="el-GR"/>
          </a:p>
        </p:txBody>
      </p:sp>
    </p:spTree>
    <p:extLst>
      <p:ext uri="{BB962C8B-B14F-4D97-AF65-F5344CB8AC3E}">
        <p14:creationId xmlns:p14="http://schemas.microsoft.com/office/powerpoint/2010/main" val="14344945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D13E6DE-6606-4829-A7BA-953B127F585A}"/>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57D72D63-D209-4F4E-A045-E1E9742F6A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AE4274F7-5F71-491A-BF80-BEC71B0F76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04069240-FCE2-43B3-AE7D-A2CB920BBEC4}"/>
              </a:ext>
            </a:extLst>
          </p:cNvPr>
          <p:cNvSpPr>
            <a:spLocks noGrp="1"/>
          </p:cNvSpPr>
          <p:nvPr>
            <p:ph type="dt" sz="half" idx="10"/>
          </p:nvPr>
        </p:nvSpPr>
        <p:spPr/>
        <p:txBody>
          <a:bodyPr/>
          <a:lstStyle/>
          <a:p>
            <a:fld id="{F921D829-4ADC-4BAA-8305-95B4ADECEAB5}" type="datetime1">
              <a:rPr lang="en-US" smtClean="0"/>
              <a:t>7/11/2022</a:t>
            </a:fld>
            <a:endParaRPr lang="el-GR"/>
          </a:p>
        </p:txBody>
      </p:sp>
      <p:sp>
        <p:nvSpPr>
          <p:cNvPr id="6" name="Θέση υποσέλιδου 5">
            <a:extLst>
              <a:ext uri="{FF2B5EF4-FFF2-40B4-BE49-F238E27FC236}">
                <a16:creationId xmlns:a16="http://schemas.microsoft.com/office/drawing/2014/main" id="{3AA753DA-82B9-4F51-9790-B5D74513D2A4}"/>
              </a:ext>
            </a:extLst>
          </p:cNvPr>
          <p:cNvSpPr>
            <a:spLocks noGrp="1"/>
          </p:cNvSpPr>
          <p:nvPr>
            <p:ph type="ftr" sz="quarter" idx="11"/>
          </p:nvPr>
        </p:nvSpPr>
        <p:spPr/>
        <p:txBody>
          <a:bodyPr/>
          <a:lstStyle/>
          <a:p>
            <a:r>
              <a:rPr lang="en-US"/>
              <a:t>National Technical University of Athens - EDURES</a:t>
            </a:r>
            <a:endParaRPr lang="el-GR"/>
          </a:p>
        </p:txBody>
      </p:sp>
      <p:sp>
        <p:nvSpPr>
          <p:cNvPr id="7" name="Θέση αριθμού διαφάνειας 6">
            <a:extLst>
              <a:ext uri="{FF2B5EF4-FFF2-40B4-BE49-F238E27FC236}">
                <a16:creationId xmlns:a16="http://schemas.microsoft.com/office/drawing/2014/main" id="{14C79CE7-46FA-4463-BEA4-DCADE1ADFB13}"/>
              </a:ext>
            </a:extLst>
          </p:cNvPr>
          <p:cNvSpPr>
            <a:spLocks noGrp="1"/>
          </p:cNvSpPr>
          <p:nvPr>
            <p:ph type="sldNum" sz="quarter" idx="12"/>
          </p:nvPr>
        </p:nvSpPr>
        <p:spPr/>
        <p:txBody>
          <a:bodyPr/>
          <a:lstStyle/>
          <a:p>
            <a:fld id="{A0F3D1B9-BEEA-4870-A135-02DF94A92BC3}" type="slidenum">
              <a:rPr lang="el-GR" smtClean="0"/>
              <a:t>‹#›</a:t>
            </a:fld>
            <a:endParaRPr lang="el-GR"/>
          </a:p>
        </p:txBody>
      </p:sp>
    </p:spTree>
    <p:extLst>
      <p:ext uri="{BB962C8B-B14F-4D97-AF65-F5344CB8AC3E}">
        <p14:creationId xmlns:p14="http://schemas.microsoft.com/office/powerpoint/2010/main" val="13074921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00E20FD-6A1D-4849-A0BE-01979AFD5C4E}"/>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E2C37925-C248-4541-A4C5-BB9E5ECBD4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3CB40D82-23EB-4325-B8FA-69D2DDC1A8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7C6CD0C6-4B1D-4F7B-95B9-F07A5DA740F8}"/>
              </a:ext>
            </a:extLst>
          </p:cNvPr>
          <p:cNvSpPr>
            <a:spLocks noGrp="1"/>
          </p:cNvSpPr>
          <p:nvPr>
            <p:ph type="dt" sz="half" idx="10"/>
          </p:nvPr>
        </p:nvSpPr>
        <p:spPr/>
        <p:txBody>
          <a:bodyPr/>
          <a:lstStyle/>
          <a:p>
            <a:fld id="{0CA2D0BC-B937-4949-8D65-5354ECD8AD41}" type="datetime1">
              <a:rPr lang="en-US" smtClean="0"/>
              <a:t>7/11/2022</a:t>
            </a:fld>
            <a:endParaRPr lang="el-GR"/>
          </a:p>
        </p:txBody>
      </p:sp>
      <p:sp>
        <p:nvSpPr>
          <p:cNvPr id="6" name="Θέση υποσέλιδου 5">
            <a:extLst>
              <a:ext uri="{FF2B5EF4-FFF2-40B4-BE49-F238E27FC236}">
                <a16:creationId xmlns:a16="http://schemas.microsoft.com/office/drawing/2014/main" id="{4A2CC06A-9CD1-4E40-8454-2BB531E2436B}"/>
              </a:ext>
            </a:extLst>
          </p:cNvPr>
          <p:cNvSpPr>
            <a:spLocks noGrp="1"/>
          </p:cNvSpPr>
          <p:nvPr>
            <p:ph type="ftr" sz="quarter" idx="11"/>
          </p:nvPr>
        </p:nvSpPr>
        <p:spPr/>
        <p:txBody>
          <a:bodyPr/>
          <a:lstStyle/>
          <a:p>
            <a:r>
              <a:rPr lang="en-US"/>
              <a:t>National Technical University of Athens - EDURES</a:t>
            </a:r>
            <a:endParaRPr lang="el-GR"/>
          </a:p>
        </p:txBody>
      </p:sp>
      <p:sp>
        <p:nvSpPr>
          <p:cNvPr id="7" name="Θέση αριθμού διαφάνειας 6">
            <a:extLst>
              <a:ext uri="{FF2B5EF4-FFF2-40B4-BE49-F238E27FC236}">
                <a16:creationId xmlns:a16="http://schemas.microsoft.com/office/drawing/2014/main" id="{61D42291-3B94-46F0-B656-B79511C25B70}"/>
              </a:ext>
            </a:extLst>
          </p:cNvPr>
          <p:cNvSpPr>
            <a:spLocks noGrp="1"/>
          </p:cNvSpPr>
          <p:nvPr>
            <p:ph type="sldNum" sz="quarter" idx="12"/>
          </p:nvPr>
        </p:nvSpPr>
        <p:spPr/>
        <p:txBody>
          <a:bodyPr/>
          <a:lstStyle/>
          <a:p>
            <a:fld id="{A0F3D1B9-BEEA-4870-A135-02DF94A92BC3}" type="slidenum">
              <a:rPr lang="el-GR" smtClean="0"/>
              <a:t>‹#›</a:t>
            </a:fld>
            <a:endParaRPr lang="el-GR"/>
          </a:p>
        </p:txBody>
      </p:sp>
    </p:spTree>
    <p:extLst>
      <p:ext uri="{BB962C8B-B14F-4D97-AF65-F5344CB8AC3E}">
        <p14:creationId xmlns:p14="http://schemas.microsoft.com/office/powerpoint/2010/main" val="19399643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5AD930D-E80E-4B0C-B22C-4A2450A0BE20}"/>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F9F10721-0D78-418E-9DAF-6246F51B63D0}"/>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40B7B7E-9D9B-4DD4-91AC-1D4A77BB5E8D}"/>
              </a:ext>
            </a:extLst>
          </p:cNvPr>
          <p:cNvSpPr>
            <a:spLocks noGrp="1"/>
          </p:cNvSpPr>
          <p:nvPr>
            <p:ph type="dt" sz="half" idx="10"/>
          </p:nvPr>
        </p:nvSpPr>
        <p:spPr/>
        <p:txBody>
          <a:bodyPr/>
          <a:lstStyle/>
          <a:p>
            <a:fld id="{C1FE0F9C-8C90-48CC-9322-51F6169723B7}" type="datetime1">
              <a:rPr lang="en-US" smtClean="0"/>
              <a:t>7/11/2022</a:t>
            </a:fld>
            <a:endParaRPr lang="el-GR"/>
          </a:p>
        </p:txBody>
      </p:sp>
      <p:sp>
        <p:nvSpPr>
          <p:cNvPr id="5" name="Θέση υποσέλιδου 4">
            <a:extLst>
              <a:ext uri="{FF2B5EF4-FFF2-40B4-BE49-F238E27FC236}">
                <a16:creationId xmlns:a16="http://schemas.microsoft.com/office/drawing/2014/main" id="{0CE5AB69-48DF-4E41-AD91-7FD37B003CB5}"/>
              </a:ext>
            </a:extLst>
          </p:cNvPr>
          <p:cNvSpPr>
            <a:spLocks noGrp="1"/>
          </p:cNvSpPr>
          <p:nvPr>
            <p:ph type="ftr" sz="quarter" idx="11"/>
          </p:nvPr>
        </p:nvSpPr>
        <p:spPr/>
        <p:txBody>
          <a:bodyPr/>
          <a:lstStyle/>
          <a:p>
            <a:r>
              <a:rPr lang="en-US"/>
              <a:t>National Technical University of Athens - EDURES</a:t>
            </a:r>
            <a:endParaRPr lang="el-GR"/>
          </a:p>
        </p:txBody>
      </p:sp>
      <p:sp>
        <p:nvSpPr>
          <p:cNvPr id="6" name="Θέση αριθμού διαφάνειας 5">
            <a:extLst>
              <a:ext uri="{FF2B5EF4-FFF2-40B4-BE49-F238E27FC236}">
                <a16:creationId xmlns:a16="http://schemas.microsoft.com/office/drawing/2014/main" id="{C28415A4-6DE6-47C8-A21B-3C60B65CD666}"/>
              </a:ext>
            </a:extLst>
          </p:cNvPr>
          <p:cNvSpPr>
            <a:spLocks noGrp="1"/>
          </p:cNvSpPr>
          <p:nvPr>
            <p:ph type="sldNum" sz="quarter" idx="12"/>
          </p:nvPr>
        </p:nvSpPr>
        <p:spPr/>
        <p:txBody>
          <a:bodyPr/>
          <a:lstStyle/>
          <a:p>
            <a:fld id="{A0F3D1B9-BEEA-4870-A135-02DF94A92BC3}" type="slidenum">
              <a:rPr lang="el-GR" smtClean="0"/>
              <a:t>‹#›</a:t>
            </a:fld>
            <a:endParaRPr lang="el-GR"/>
          </a:p>
        </p:txBody>
      </p:sp>
    </p:spTree>
    <p:extLst>
      <p:ext uri="{BB962C8B-B14F-4D97-AF65-F5344CB8AC3E}">
        <p14:creationId xmlns:p14="http://schemas.microsoft.com/office/powerpoint/2010/main" val="19836237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F56AC681-6B5A-4395-93A3-AF66C1201DDE}"/>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AC410244-FB51-4228-B41E-F7199B0D095C}"/>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8E6C22A0-DB13-4E08-BA59-F787513F777D}"/>
              </a:ext>
            </a:extLst>
          </p:cNvPr>
          <p:cNvSpPr>
            <a:spLocks noGrp="1"/>
          </p:cNvSpPr>
          <p:nvPr>
            <p:ph type="dt" sz="half" idx="10"/>
          </p:nvPr>
        </p:nvSpPr>
        <p:spPr/>
        <p:txBody>
          <a:bodyPr/>
          <a:lstStyle/>
          <a:p>
            <a:fld id="{1215B572-953C-434F-9F50-CB60F5E4ED1C}" type="datetime1">
              <a:rPr lang="en-US" smtClean="0"/>
              <a:t>7/11/2022</a:t>
            </a:fld>
            <a:endParaRPr lang="el-GR"/>
          </a:p>
        </p:txBody>
      </p:sp>
      <p:sp>
        <p:nvSpPr>
          <p:cNvPr id="5" name="Θέση υποσέλιδου 4">
            <a:extLst>
              <a:ext uri="{FF2B5EF4-FFF2-40B4-BE49-F238E27FC236}">
                <a16:creationId xmlns:a16="http://schemas.microsoft.com/office/drawing/2014/main" id="{59907768-8AF4-4F2D-A687-017C7D9A769E}"/>
              </a:ext>
            </a:extLst>
          </p:cNvPr>
          <p:cNvSpPr>
            <a:spLocks noGrp="1"/>
          </p:cNvSpPr>
          <p:nvPr>
            <p:ph type="ftr" sz="quarter" idx="11"/>
          </p:nvPr>
        </p:nvSpPr>
        <p:spPr/>
        <p:txBody>
          <a:bodyPr/>
          <a:lstStyle/>
          <a:p>
            <a:r>
              <a:rPr lang="en-US"/>
              <a:t>National Technical University of Athens - EDURES</a:t>
            </a:r>
            <a:endParaRPr lang="el-GR"/>
          </a:p>
        </p:txBody>
      </p:sp>
      <p:sp>
        <p:nvSpPr>
          <p:cNvPr id="6" name="Θέση αριθμού διαφάνειας 5">
            <a:extLst>
              <a:ext uri="{FF2B5EF4-FFF2-40B4-BE49-F238E27FC236}">
                <a16:creationId xmlns:a16="http://schemas.microsoft.com/office/drawing/2014/main" id="{1E00FB3F-F348-43BE-B09F-F11C3529C1B5}"/>
              </a:ext>
            </a:extLst>
          </p:cNvPr>
          <p:cNvSpPr>
            <a:spLocks noGrp="1"/>
          </p:cNvSpPr>
          <p:nvPr>
            <p:ph type="sldNum" sz="quarter" idx="12"/>
          </p:nvPr>
        </p:nvSpPr>
        <p:spPr/>
        <p:txBody>
          <a:bodyPr/>
          <a:lstStyle/>
          <a:p>
            <a:fld id="{A0F3D1B9-BEEA-4870-A135-02DF94A92BC3}" type="slidenum">
              <a:rPr lang="el-GR" smtClean="0"/>
              <a:t>‹#›</a:t>
            </a:fld>
            <a:endParaRPr lang="el-GR"/>
          </a:p>
        </p:txBody>
      </p:sp>
    </p:spTree>
    <p:extLst>
      <p:ext uri="{BB962C8B-B14F-4D97-AF65-F5344CB8AC3E}">
        <p14:creationId xmlns:p14="http://schemas.microsoft.com/office/powerpoint/2010/main" val="2450327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9A717A64-5D17-4D87-9D8C-DB1053C8BEEB}" type="datetimeFigureOut">
              <a:rPr lang="en-US" smtClean="0"/>
              <a:t>7/11/2022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2E4555-70AD-4810-B0EB-0223E42F3D02}" type="slidenum">
              <a:rPr lang="en-US" smtClean="0"/>
              <a:t>‹#›</a:t>
            </a:fld>
            <a:endParaRPr lang="en-US"/>
          </a:p>
        </p:txBody>
      </p:sp>
    </p:spTree>
    <p:extLst>
      <p:ext uri="{BB962C8B-B14F-4D97-AF65-F5344CB8AC3E}">
        <p14:creationId xmlns:p14="http://schemas.microsoft.com/office/powerpoint/2010/main" val="15600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9A717A64-5D17-4D87-9D8C-DB1053C8BEEB}" type="datetimeFigureOut">
              <a:rPr lang="en-US" smtClean="0"/>
              <a:t>7/11/2022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2E4555-70AD-4810-B0EB-0223E42F3D02}" type="slidenum">
              <a:rPr lang="en-US" smtClean="0"/>
              <a:t>‹#›</a:t>
            </a:fld>
            <a:endParaRPr lang="en-US"/>
          </a:p>
        </p:txBody>
      </p:sp>
    </p:spTree>
    <p:extLst>
      <p:ext uri="{BB962C8B-B14F-4D97-AF65-F5344CB8AC3E}">
        <p14:creationId xmlns:p14="http://schemas.microsoft.com/office/powerpoint/2010/main" val="3850348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9A717A64-5D17-4D87-9D8C-DB1053C8BEEB}" type="datetimeFigureOut">
              <a:rPr lang="en-US" smtClean="0"/>
              <a:t>7/11/2022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2E4555-70AD-4810-B0EB-0223E42F3D02}" type="slidenum">
              <a:rPr lang="en-US" smtClean="0"/>
              <a:t>‹#›</a:t>
            </a:fld>
            <a:endParaRPr lang="en-US"/>
          </a:p>
        </p:txBody>
      </p:sp>
    </p:spTree>
    <p:extLst>
      <p:ext uri="{BB962C8B-B14F-4D97-AF65-F5344CB8AC3E}">
        <p14:creationId xmlns:p14="http://schemas.microsoft.com/office/powerpoint/2010/main" val="4182077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9A717A64-5D17-4D87-9D8C-DB1053C8BEEB}" type="datetimeFigureOut">
              <a:rPr lang="en-US" smtClean="0"/>
              <a:t>7/11/2022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2E4555-70AD-4810-B0EB-0223E42F3D02}" type="slidenum">
              <a:rPr lang="en-US" smtClean="0"/>
              <a:t>‹#›</a:t>
            </a:fld>
            <a:endParaRPr lang="en-US"/>
          </a:p>
        </p:txBody>
      </p:sp>
    </p:spTree>
    <p:extLst>
      <p:ext uri="{BB962C8B-B14F-4D97-AF65-F5344CB8AC3E}">
        <p14:creationId xmlns:p14="http://schemas.microsoft.com/office/powerpoint/2010/main" val="3743819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717A64-5D17-4D87-9D8C-DB1053C8BEEB}" type="datetimeFigureOut">
              <a:rPr lang="en-US" smtClean="0"/>
              <a:t>7/11/2022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2E4555-70AD-4810-B0EB-0223E42F3D02}" type="slidenum">
              <a:rPr lang="en-US" smtClean="0"/>
              <a:t>‹#›</a:t>
            </a:fld>
            <a:endParaRPr lang="en-US"/>
          </a:p>
        </p:txBody>
      </p:sp>
    </p:spTree>
    <p:extLst>
      <p:ext uri="{BB962C8B-B14F-4D97-AF65-F5344CB8AC3E}">
        <p14:creationId xmlns:p14="http://schemas.microsoft.com/office/powerpoint/2010/main" val="1931941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9A717A64-5D17-4D87-9D8C-DB1053C8BEEB}" type="datetimeFigureOut">
              <a:rPr lang="en-US" smtClean="0"/>
              <a:t>7/11/2022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2E4555-70AD-4810-B0EB-0223E42F3D02}" type="slidenum">
              <a:rPr lang="en-US" smtClean="0"/>
              <a:t>‹#›</a:t>
            </a:fld>
            <a:endParaRPr lang="en-US"/>
          </a:p>
        </p:txBody>
      </p:sp>
    </p:spTree>
    <p:extLst>
      <p:ext uri="{BB962C8B-B14F-4D97-AF65-F5344CB8AC3E}">
        <p14:creationId xmlns:p14="http://schemas.microsoft.com/office/powerpoint/2010/main" val="3755258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9A717A64-5D17-4D87-9D8C-DB1053C8BEEB}" type="datetimeFigureOut">
              <a:rPr lang="en-US" smtClean="0"/>
              <a:t>7/11/2022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2E4555-70AD-4810-B0EB-0223E42F3D02}" type="slidenum">
              <a:rPr lang="en-US" smtClean="0"/>
              <a:t>‹#›</a:t>
            </a:fld>
            <a:endParaRPr lang="en-US"/>
          </a:p>
        </p:txBody>
      </p:sp>
    </p:spTree>
    <p:extLst>
      <p:ext uri="{BB962C8B-B14F-4D97-AF65-F5344CB8AC3E}">
        <p14:creationId xmlns:p14="http://schemas.microsoft.com/office/powerpoint/2010/main" val="1735279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717A64-5D17-4D87-9D8C-DB1053C8BEEB}" type="datetimeFigureOut">
              <a:rPr lang="en-US" smtClean="0"/>
              <a:t>7/11/2022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62E4555-70AD-4810-B0EB-0223E42F3D02}" type="slidenum">
              <a:rPr lang="en-US" smtClean="0"/>
              <a:t>‹#›</a:t>
            </a:fld>
            <a:endParaRPr lang="en-US"/>
          </a:p>
        </p:txBody>
      </p:sp>
    </p:spTree>
    <p:extLst>
      <p:ext uri="{BB962C8B-B14F-4D97-AF65-F5344CB8AC3E}">
        <p14:creationId xmlns:p14="http://schemas.microsoft.com/office/powerpoint/2010/main" val="59460146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shade val="51000"/>
                <a:satMod val="130000"/>
                <a:alpha val="34000"/>
                <a:lumMod val="99000"/>
              </a:schemeClr>
            </a:gs>
            <a:gs pos="0">
              <a:schemeClr val="accent5">
                <a:shade val="93000"/>
                <a:satMod val="130000"/>
              </a:schemeClr>
            </a:gs>
            <a:gs pos="100000">
              <a:schemeClr val="accent5">
                <a:shade val="94000"/>
                <a:satMod val="135000"/>
                <a:alpha val="54000"/>
                <a:lumMod val="52000"/>
                <a:lumOff val="48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55938298-2BAC-4C97-AB29-94217DCB1A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1E8929A7-7BDD-4679-949A-D44280594A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588A8455-4DAE-42EE-B76B-3CB8680774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F4CC7D-E9AB-47A8-A553-934E257E1D45}" type="datetime1">
              <a:rPr lang="en-US" smtClean="0"/>
              <a:t>7/11/2022</a:t>
            </a:fld>
            <a:endParaRPr lang="el-GR"/>
          </a:p>
        </p:txBody>
      </p:sp>
      <p:sp>
        <p:nvSpPr>
          <p:cNvPr id="5" name="Θέση υποσέλιδου 4">
            <a:extLst>
              <a:ext uri="{FF2B5EF4-FFF2-40B4-BE49-F238E27FC236}">
                <a16:creationId xmlns:a16="http://schemas.microsoft.com/office/drawing/2014/main" id="{ECFF048A-8175-4AED-9877-3137F5E1E0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National Technical University of Athens - EDURES</a:t>
            </a:r>
            <a:endParaRPr lang="el-GR"/>
          </a:p>
        </p:txBody>
      </p:sp>
      <p:sp>
        <p:nvSpPr>
          <p:cNvPr id="6" name="Θέση αριθμού διαφάνειας 5">
            <a:extLst>
              <a:ext uri="{FF2B5EF4-FFF2-40B4-BE49-F238E27FC236}">
                <a16:creationId xmlns:a16="http://schemas.microsoft.com/office/drawing/2014/main" id="{CBFE2611-1CB3-44DD-B270-71FD0C4109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F3D1B9-BEEA-4870-A135-02DF94A92BC3}" type="slidenum">
              <a:rPr lang="el-GR" smtClean="0"/>
              <a:t>‹#›</a:t>
            </a:fld>
            <a:endParaRPr lang="el-GR"/>
          </a:p>
        </p:txBody>
      </p:sp>
    </p:spTree>
    <p:extLst>
      <p:ext uri="{BB962C8B-B14F-4D97-AF65-F5344CB8AC3E}">
        <p14:creationId xmlns:p14="http://schemas.microsoft.com/office/powerpoint/2010/main" val="341397656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emf"/></Relationships>
</file>

<file path=ppt/slides/_rels/slide89.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6.emf"/></Relationships>
</file>

<file path=ppt/slides/_rels/slide94.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30EDDB8-D62D-44EE-ADCE-837F9A2B6227}"/>
              </a:ext>
            </a:extLst>
          </p:cNvPr>
          <p:cNvSpPr>
            <a:spLocks noGrp="1"/>
          </p:cNvSpPr>
          <p:nvPr>
            <p:ph type="ctrTitle"/>
          </p:nvPr>
        </p:nvSpPr>
        <p:spPr>
          <a:xfrm>
            <a:off x="-1" y="4169573"/>
            <a:ext cx="12192000" cy="1567155"/>
          </a:xfrm>
        </p:spPr>
        <p:txBody>
          <a:bodyPr>
            <a:noAutofit/>
          </a:bodyPr>
          <a:lstStyle/>
          <a:p>
            <a:r>
              <a:rPr lang="en-US" sz="5400" b="1" spc="50" dirty="0">
                <a:ln w="9525" cmpd="sng">
                  <a:solidFill>
                    <a:schemeClr val="accent1"/>
                  </a:solidFill>
                  <a:prstDash val="solid"/>
                </a:ln>
                <a:solidFill>
                  <a:schemeClr val="bg1"/>
                </a:solidFill>
                <a:effectLst>
                  <a:glow rad="38100">
                    <a:schemeClr val="accent1">
                      <a:alpha val="40000"/>
                    </a:schemeClr>
                  </a:glow>
                  <a:outerShdw blurRad="38100" dist="38100" dir="2700000" algn="tl">
                    <a:srgbClr val="000000">
                      <a:alpha val="43137"/>
                    </a:srgbClr>
                  </a:outerShdw>
                </a:effectLst>
              </a:rPr>
              <a:t>Mechanical Properties of</a:t>
            </a:r>
            <a:br>
              <a:rPr lang="en-US" sz="5400" b="1" spc="50" dirty="0">
                <a:ln w="9525" cmpd="sng">
                  <a:solidFill>
                    <a:schemeClr val="accent1"/>
                  </a:solidFill>
                  <a:prstDash val="solid"/>
                </a:ln>
                <a:solidFill>
                  <a:schemeClr val="bg1"/>
                </a:solidFill>
                <a:effectLst>
                  <a:glow rad="38100">
                    <a:schemeClr val="accent1">
                      <a:alpha val="40000"/>
                    </a:schemeClr>
                  </a:glow>
                  <a:outerShdw blurRad="38100" dist="38100" dir="2700000" algn="tl">
                    <a:srgbClr val="000000">
                      <a:alpha val="43137"/>
                    </a:srgbClr>
                  </a:outerShdw>
                </a:effectLst>
              </a:rPr>
            </a:br>
            <a:r>
              <a:rPr lang="en-US" sz="5400" b="1" spc="50" dirty="0">
                <a:ln w="9525" cmpd="sng">
                  <a:solidFill>
                    <a:schemeClr val="accent1"/>
                  </a:solidFill>
                  <a:prstDash val="solid"/>
                </a:ln>
                <a:solidFill>
                  <a:schemeClr val="bg1"/>
                </a:solidFill>
                <a:effectLst>
                  <a:glow rad="38100">
                    <a:schemeClr val="accent1">
                      <a:alpha val="40000"/>
                    </a:schemeClr>
                  </a:glow>
                  <a:outerShdw blurRad="38100" dist="38100" dir="2700000" algn="tl">
                    <a:srgbClr val="000000">
                      <a:alpha val="43137"/>
                    </a:srgbClr>
                  </a:outerShdw>
                </a:effectLst>
              </a:rPr>
              <a:t>Composite Materials</a:t>
            </a:r>
          </a:p>
        </p:txBody>
      </p:sp>
      <p:sp>
        <p:nvSpPr>
          <p:cNvPr id="7" name="TextBox 6">
            <a:extLst>
              <a:ext uri="{FF2B5EF4-FFF2-40B4-BE49-F238E27FC236}">
                <a16:creationId xmlns:a16="http://schemas.microsoft.com/office/drawing/2014/main" id="{F21D650C-51A4-429F-A8C3-2C4C8A4F8975}"/>
              </a:ext>
            </a:extLst>
          </p:cNvPr>
          <p:cNvSpPr txBox="1">
            <a:spLocks noChangeArrowheads="1"/>
          </p:cNvSpPr>
          <p:nvPr/>
        </p:nvSpPr>
        <p:spPr bwMode="auto">
          <a:xfrm>
            <a:off x="1545996" y="1444872"/>
            <a:ext cx="9122004" cy="941602"/>
          </a:xfrm>
          <a:prstGeom prst="rect">
            <a:avLst/>
          </a:prstGeom>
          <a:noFill/>
          <a:ln w="38100">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nchor="ctr">
            <a:noAutofit/>
          </a:bodyPr>
          <a:lstStyle>
            <a:lvl1pPr>
              <a:defRPr sz="8200">
                <a:solidFill>
                  <a:schemeClr val="tx1"/>
                </a:solidFill>
                <a:latin typeface="Calibri" panose="020F0502020204030204" pitchFamily="34" charset="0"/>
              </a:defRPr>
            </a:lvl1pPr>
            <a:lvl2pPr marL="742950" indent="-285750">
              <a:defRPr sz="8200">
                <a:solidFill>
                  <a:schemeClr val="tx1"/>
                </a:solidFill>
                <a:latin typeface="Calibri" panose="020F0502020204030204" pitchFamily="34" charset="0"/>
              </a:defRPr>
            </a:lvl2pPr>
            <a:lvl3pPr marL="1143000" indent="-228600">
              <a:defRPr sz="8200">
                <a:solidFill>
                  <a:schemeClr val="tx1"/>
                </a:solidFill>
                <a:latin typeface="Calibri" panose="020F0502020204030204" pitchFamily="34" charset="0"/>
              </a:defRPr>
            </a:lvl3pPr>
            <a:lvl4pPr marL="1600200" indent="-228600">
              <a:defRPr sz="8200">
                <a:solidFill>
                  <a:schemeClr val="tx1"/>
                </a:solidFill>
                <a:latin typeface="Calibri" panose="020F0502020204030204" pitchFamily="34" charset="0"/>
              </a:defRPr>
            </a:lvl4pPr>
            <a:lvl5pPr marL="2057400" indent="-228600">
              <a:defRPr sz="8200">
                <a:solidFill>
                  <a:schemeClr val="tx1"/>
                </a:solidFill>
                <a:latin typeface="Calibri" panose="020F0502020204030204" pitchFamily="34" charset="0"/>
              </a:defRPr>
            </a:lvl5pPr>
            <a:lvl6pPr marL="2514600" indent="-228600" defTabSz="4175125" fontAlgn="base">
              <a:spcBef>
                <a:spcPct val="0"/>
              </a:spcBef>
              <a:spcAft>
                <a:spcPct val="0"/>
              </a:spcAft>
              <a:defRPr sz="8200">
                <a:solidFill>
                  <a:schemeClr val="tx1"/>
                </a:solidFill>
                <a:latin typeface="Calibri" panose="020F0502020204030204" pitchFamily="34" charset="0"/>
              </a:defRPr>
            </a:lvl6pPr>
            <a:lvl7pPr marL="2971800" indent="-228600" defTabSz="4175125" fontAlgn="base">
              <a:spcBef>
                <a:spcPct val="0"/>
              </a:spcBef>
              <a:spcAft>
                <a:spcPct val="0"/>
              </a:spcAft>
              <a:defRPr sz="8200">
                <a:solidFill>
                  <a:schemeClr val="tx1"/>
                </a:solidFill>
                <a:latin typeface="Calibri" panose="020F0502020204030204" pitchFamily="34" charset="0"/>
              </a:defRPr>
            </a:lvl7pPr>
            <a:lvl8pPr marL="3429000" indent="-228600" defTabSz="4175125" fontAlgn="base">
              <a:spcBef>
                <a:spcPct val="0"/>
              </a:spcBef>
              <a:spcAft>
                <a:spcPct val="0"/>
              </a:spcAft>
              <a:defRPr sz="8200">
                <a:solidFill>
                  <a:schemeClr val="tx1"/>
                </a:solidFill>
                <a:latin typeface="Calibri" panose="020F0502020204030204" pitchFamily="34" charset="0"/>
              </a:defRPr>
            </a:lvl8pPr>
            <a:lvl9pPr marL="3886200" indent="-228600" defTabSz="4175125" fontAlgn="base">
              <a:spcBef>
                <a:spcPct val="0"/>
              </a:spcBef>
              <a:spcAft>
                <a:spcPct val="0"/>
              </a:spcAft>
              <a:defRPr sz="8200">
                <a:solidFill>
                  <a:schemeClr val="tx1"/>
                </a:solidFill>
                <a:latin typeface="Calibri" panose="020F0502020204030204" pitchFamily="34" charset="0"/>
              </a:defRPr>
            </a:lvl9pPr>
          </a:lstStyle>
          <a:p>
            <a:pPr marL="174625" marR="0" lvl="0" indent="0" algn="ctr" defTabSz="914400" rtl="0" eaLnBrk="1" fontAlgn="auto" latinLnBrk="0" hangingPunct="1">
              <a:lnSpc>
                <a:spcPct val="100000"/>
              </a:lnSpc>
              <a:spcBef>
                <a:spcPts val="0"/>
              </a:spcBef>
              <a:spcAft>
                <a:spcPts val="0"/>
              </a:spcAft>
              <a:buClrTx/>
              <a:buSzTx/>
              <a:buFontTx/>
              <a:buNone/>
              <a:tabLst/>
              <a:defRPr/>
            </a:pPr>
            <a:r>
              <a:rPr kumimoji="0" lang="en-US" altLang="pt-PT" sz="4800" b="1" i="0" u="none" strike="noStrike" kern="0" cap="none" spc="-150" normalizeH="0" baseline="0" noProof="0" dirty="0">
                <a:ln w="19050">
                  <a:solidFill>
                    <a:srgbClr val="8064A2">
                      <a:lumMod val="75000"/>
                    </a:srgbClr>
                  </a:solidFill>
                </a:ln>
                <a:solidFill>
                  <a:srgbClr val="C0504D">
                    <a:lumMod val="75000"/>
                  </a:srgbClr>
                </a:solidFill>
                <a:effectLst>
                  <a:outerShdw blurRad="38100" dist="38100" dir="2700000" algn="tl">
                    <a:srgbClr val="000000">
                      <a:alpha val="43137"/>
                    </a:srgbClr>
                  </a:outerShdw>
                  <a:reflection blurRad="127000" stA="50000" endPos="50000" dir="5400000" sy="-100000" algn="bl" rotWithShape="0"/>
                </a:effectLst>
                <a:uLnTx/>
                <a:uFillTx/>
                <a:latin typeface="Franklin Gothic Medium" panose="020B0603020102020204" pitchFamily="34" charset="0"/>
                <a:ea typeface="Microsoft JhengHei" panose="020B0604030504040204" pitchFamily="34" charset="-120"/>
                <a:cs typeface="Segoe UI" panose="020B0502040204020203" pitchFamily="34" charset="0"/>
              </a:rPr>
              <a:t>N</a:t>
            </a:r>
            <a:r>
              <a:rPr kumimoji="0" lang="en-US" altLang="pt-PT" sz="4400" b="1" i="0" u="none" strike="noStrike" kern="0" cap="none" spc="-150" normalizeH="0" baseline="0" noProof="0" dirty="0">
                <a:ln w="19050">
                  <a:solidFill>
                    <a:prstClr val="white"/>
                  </a:solidFill>
                </a:ln>
                <a:solidFill>
                  <a:prstClr val="white"/>
                </a:solidFill>
                <a:effectLst>
                  <a:outerShdw blurRad="38100" dist="38100" dir="2700000" algn="tl">
                    <a:srgbClr val="000000">
                      <a:alpha val="43137"/>
                    </a:srgbClr>
                  </a:outerShdw>
                  <a:reflection blurRad="127000" stA="50000" endPos="50000" dir="5400000" sy="-100000" algn="bl" rotWithShape="0"/>
                </a:effectLst>
                <a:uLnTx/>
                <a:uFillTx/>
                <a:latin typeface="Franklin Gothic Medium" panose="020B0603020102020204" pitchFamily="34" charset="0"/>
                <a:ea typeface="Microsoft JhengHei" panose="020B0604030504040204" pitchFamily="34" charset="-120"/>
                <a:cs typeface="Segoe UI" panose="020B0502040204020203" pitchFamily="34" charset="0"/>
              </a:rPr>
              <a:t>ational </a:t>
            </a:r>
            <a:r>
              <a:rPr kumimoji="0" lang="en-US" altLang="pt-PT" sz="4800" b="1" i="0" u="none" strike="noStrike" kern="0" cap="none" spc="-150" normalizeH="0" baseline="0" noProof="0" dirty="0">
                <a:ln w="19050">
                  <a:solidFill>
                    <a:srgbClr val="8064A2">
                      <a:lumMod val="75000"/>
                    </a:srgbClr>
                  </a:solidFill>
                </a:ln>
                <a:solidFill>
                  <a:srgbClr val="C0504D">
                    <a:lumMod val="75000"/>
                  </a:srgbClr>
                </a:solidFill>
                <a:effectLst>
                  <a:outerShdw blurRad="38100" dist="38100" dir="2700000" algn="tl">
                    <a:srgbClr val="000000">
                      <a:alpha val="43137"/>
                    </a:srgbClr>
                  </a:outerShdw>
                  <a:reflection blurRad="127000" stA="50000" endPos="50000" dir="5400000" sy="-100000" algn="bl" rotWithShape="0"/>
                </a:effectLst>
                <a:uLnTx/>
                <a:uFillTx/>
                <a:latin typeface="Franklin Gothic Medium" panose="020B0603020102020204" pitchFamily="34" charset="0"/>
                <a:ea typeface="Microsoft JhengHei" panose="020B0604030504040204" pitchFamily="34" charset="-120"/>
                <a:cs typeface="Segoe UI" panose="020B0502040204020203" pitchFamily="34" charset="0"/>
              </a:rPr>
              <a:t>T</a:t>
            </a:r>
            <a:r>
              <a:rPr kumimoji="0" lang="en-US" altLang="pt-PT" sz="4400" b="1" i="0" u="none" strike="noStrike" kern="0" cap="none" spc="-150" normalizeH="0" baseline="0" noProof="0" dirty="0">
                <a:ln w="19050">
                  <a:solidFill>
                    <a:prstClr val="white"/>
                  </a:solidFill>
                </a:ln>
                <a:solidFill>
                  <a:prstClr val="white"/>
                </a:solidFill>
                <a:effectLst>
                  <a:outerShdw blurRad="38100" dist="38100" dir="2700000" algn="tl">
                    <a:srgbClr val="000000">
                      <a:alpha val="43137"/>
                    </a:srgbClr>
                  </a:outerShdw>
                  <a:reflection blurRad="127000" stA="50000" endPos="50000" dir="5400000" sy="-100000" algn="bl" rotWithShape="0"/>
                </a:effectLst>
                <a:uLnTx/>
                <a:uFillTx/>
                <a:latin typeface="Franklin Gothic Medium" panose="020B0603020102020204" pitchFamily="34" charset="0"/>
                <a:ea typeface="Microsoft JhengHei" panose="020B0604030504040204" pitchFamily="34" charset="-120"/>
                <a:cs typeface="Segoe UI" panose="020B0502040204020203" pitchFamily="34" charset="0"/>
              </a:rPr>
              <a:t>echnical </a:t>
            </a:r>
            <a:r>
              <a:rPr kumimoji="0" lang="en-US" altLang="pt-PT" sz="4800" b="1" i="0" u="none" strike="noStrike" kern="0" cap="none" spc="-150" normalizeH="0" baseline="0" noProof="0" dirty="0">
                <a:ln w="19050">
                  <a:solidFill>
                    <a:srgbClr val="8064A2">
                      <a:lumMod val="75000"/>
                    </a:srgbClr>
                  </a:solidFill>
                </a:ln>
                <a:solidFill>
                  <a:srgbClr val="C0504D">
                    <a:lumMod val="75000"/>
                  </a:srgbClr>
                </a:solidFill>
                <a:effectLst>
                  <a:outerShdw blurRad="38100" dist="38100" dir="2700000" algn="tl">
                    <a:srgbClr val="000000">
                      <a:alpha val="43137"/>
                    </a:srgbClr>
                  </a:outerShdw>
                  <a:reflection blurRad="127000" stA="50000" endPos="50000" dir="5400000" sy="-100000" algn="bl" rotWithShape="0"/>
                </a:effectLst>
                <a:uLnTx/>
                <a:uFillTx/>
                <a:latin typeface="Franklin Gothic Medium" panose="020B0603020102020204" pitchFamily="34" charset="0"/>
                <a:ea typeface="Microsoft JhengHei" panose="020B0604030504040204" pitchFamily="34" charset="-120"/>
                <a:cs typeface="Segoe UI" panose="020B0502040204020203" pitchFamily="34" charset="0"/>
              </a:rPr>
              <a:t>U</a:t>
            </a:r>
            <a:r>
              <a:rPr kumimoji="0" lang="en-US" altLang="pt-PT" sz="4400" b="1" i="0" u="none" strike="noStrike" kern="0" cap="none" spc="-150" normalizeH="0" baseline="0" noProof="0" dirty="0">
                <a:ln w="19050">
                  <a:solidFill>
                    <a:prstClr val="white"/>
                  </a:solidFill>
                </a:ln>
                <a:solidFill>
                  <a:prstClr val="white"/>
                </a:solidFill>
                <a:effectLst>
                  <a:outerShdw blurRad="38100" dist="38100" dir="2700000" algn="tl">
                    <a:srgbClr val="000000">
                      <a:alpha val="43137"/>
                    </a:srgbClr>
                  </a:outerShdw>
                  <a:reflection blurRad="127000" stA="50000" endPos="50000" dir="5400000" sy="-100000" algn="bl" rotWithShape="0"/>
                </a:effectLst>
                <a:uLnTx/>
                <a:uFillTx/>
                <a:latin typeface="Franklin Gothic Medium" panose="020B0603020102020204" pitchFamily="34" charset="0"/>
                <a:ea typeface="Microsoft JhengHei" panose="020B0604030504040204" pitchFamily="34" charset="-120"/>
                <a:cs typeface="Segoe UI" panose="020B0502040204020203" pitchFamily="34" charset="0"/>
              </a:rPr>
              <a:t>niversity of </a:t>
            </a:r>
            <a:r>
              <a:rPr kumimoji="0" lang="en-US" altLang="pt-PT" sz="4800" b="1" i="0" u="none" strike="noStrike" kern="0" cap="none" spc="-150" normalizeH="0" baseline="0" noProof="0" dirty="0">
                <a:ln w="19050">
                  <a:solidFill>
                    <a:srgbClr val="8064A2">
                      <a:lumMod val="75000"/>
                    </a:srgbClr>
                  </a:solidFill>
                </a:ln>
                <a:solidFill>
                  <a:srgbClr val="C0504D">
                    <a:lumMod val="75000"/>
                  </a:srgbClr>
                </a:solidFill>
                <a:effectLst>
                  <a:outerShdw blurRad="38100" dist="38100" dir="2700000" algn="tl">
                    <a:srgbClr val="000000">
                      <a:alpha val="43137"/>
                    </a:srgbClr>
                  </a:outerShdw>
                  <a:reflection blurRad="127000" stA="50000" endPos="50000" dir="5400000" sy="-100000" algn="bl" rotWithShape="0"/>
                </a:effectLst>
                <a:uLnTx/>
                <a:uFillTx/>
                <a:latin typeface="Franklin Gothic Medium" panose="020B0603020102020204" pitchFamily="34" charset="0"/>
                <a:ea typeface="Microsoft JhengHei" panose="020B0604030504040204" pitchFamily="34" charset="-120"/>
                <a:cs typeface="Segoe UI" panose="020B0502040204020203" pitchFamily="34" charset="0"/>
              </a:rPr>
              <a:t>A</a:t>
            </a:r>
            <a:r>
              <a:rPr kumimoji="0" lang="en-US" altLang="pt-PT" sz="4400" b="1" i="0" u="none" strike="noStrike" kern="0" cap="none" spc="-150" normalizeH="0" baseline="0" noProof="0" dirty="0">
                <a:ln w="19050">
                  <a:solidFill>
                    <a:prstClr val="white"/>
                  </a:solidFill>
                </a:ln>
                <a:solidFill>
                  <a:prstClr val="white"/>
                </a:solidFill>
                <a:effectLst>
                  <a:outerShdw blurRad="38100" dist="38100" dir="2700000" algn="tl">
                    <a:srgbClr val="000000">
                      <a:alpha val="43137"/>
                    </a:srgbClr>
                  </a:outerShdw>
                  <a:reflection blurRad="127000" stA="50000" endPos="50000" dir="5400000" sy="-100000" algn="bl" rotWithShape="0"/>
                </a:effectLst>
                <a:uLnTx/>
                <a:uFillTx/>
                <a:latin typeface="Franklin Gothic Medium" panose="020B0603020102020204" pitchFamily="34" charset="0"/>
                <a:ea typeface="Microsoft JhengHei" panose="020B0604030504040204" pitchFamily="34" charset="-120"/>
                <a:cs typeface="Segoe UI" panose="020B0502040204020203" pitchFamily="34" charset="0"/>
              </a:rPr>
              <a:t>thens</a:t>
            </a:r>
            <a:endParaRPr kumimoji="0" lang="el-GR" altLang="pt-PT" sz="4400" b="1" i="0" u="none" strike="noStrike" kern="0" cap="none" spc="-150" normalizeH="0" baseline="0" noProof="0" dirty="0">
              <a:ln w="19050">
                <a:solidFill>
                  <a:prstClr val="white"/>
                </a:solidFill>
              </a:ln>
              <a:solidFill>
                <a:prstClr val="white"/>
              </a:solidFill>
              <a:effectLst>
                <a:outerShdw blurRad="38100" dist="38100" dir="2700000" algn="tl">
                  <a:srgbClr val="000000">
                    <a:alpha val="43137"/>
                  </a:srgbClr>
                </a:outerShdw>
                <a:reflection blurRad="127000" stA="50000" endPos="50000" dir="5400000" sy="-100000" algn="bl" rotWithShape="0"/>
              </a:effectLst>
              <a:uLnTx/>
              <a:uFillTx/>
              <a:latin typeface="Franklin Gothic Medium" panose="020B0603020102020204" pitchFamily="34" charset="0"/>
              <a:ea typeface="Microsoft JhengHei" panose="020B0604030504040204" pitchFamily="34" charset="-120"/>
              <a:cs typeface="Segoe UI" panose="020B0502040204020203" pitchFamily="34" charset="0"/>
            </a:endParaRPr>
          </a:p>
        </p:txBody>
      </p:sp>
      <p:pic>
        <p:nvPicPr>
          <p:cNvPr id="3" name="Εικόνα 2">
            <a:extLst>
              <a:ext uri="{FF2B5EF4-FFF2-40B4-BE49-F238E27FC236}">
                <a16:creationId xmlns:a16="http://schemas.microsoft.com/office/drawing/2014/main" id="{0C1302B7-E593-4387-BF89-29B925780210}"/>
              </a:ext>
            </a:extLst>
          </p:cNvPr>
          <p:cNvPicPr>
            <a:picLocks noChangeAspect="1"/>
          </p:cNvPicPr>
          <p:nvPr/>
        </p:nvPicPr>
        <p:blipFill>
          <a:blip r:embed="rId3"/>
          <a:stretch>
            <a:fillRect/>
          </a:stretch>
        </p:blipFill>
        <p:spPr>
          <a:xfrm>
            <a:off x="5434526" y="73152"/>
            <a:ext cx="1322947" cy="1371719"/>
          </a:xfrm>
          <a:prstGeom prst="rect">
            <a:avLst/>
          </a:prstGeom>
        </p:spPr>
      </p:pic>
      <p:grpSp>
        <p:nvGrpSpPr>
          <p:cNvPr id="6" name="Ομάδα 5">
            <a:extLst>
              <a:ext uri="{FF2B5EF4-FFF2-40B4-BE49-F238E27FC236}">
                <a16:creationId xmlns:a16="http://schemas.microsoft.com/office/drawing/2014/main" id="{BF42C273-99DF-2170-1A2D-7EB1845710D9}"/>
              </a:ext>
            </a:extLst>
          </p:cNvPr>
          <p:cNvGrpSpPr/>
          <p:nvPr/>
        </p:nvGrpSpPr>
        <p:grpSpPr>
          <a:xfrm>
            <a:off x="3955152" y="5894754"/>
            <a:ext cx="4281695" cy="890094"/>
            <a:chOff x="2880360" y="5885610"/>
            <a:chExt cx="4281695" cy="890094"/>
          </a:xfrm>
        </p:grpSpPr>
        <p:pic>
          <p:nvPicPr>
            <p:cNvPr id="4" name="Εικόνα 3">
              <a:extLst>
                <a:ext uri="{FF2B5EF4-FFF2-40B4-BE49-F238E27FC236}">
                  <a16:creationId xmlns:a16="http://schemas.microsoft.com/office/drawing/2014/main" id="{911C94C1-E9D6-0ED8-1DC0-66D165C54E78}"/>
                </a:ext>
              </a:extLst>
            </p:cNvPr>
            <p:cNvPicPr>
              <a:picLocks noChangeAspect="1"/>
            </p:cNvPicPr>
            <p:nvPr/>
          </p:nvPicPr>
          <p:blipFill>
            <a:blip r:embed="rId4"/>
            <a:stretch>
              <a:fillRect/>
            </a:stretch>
          </p:blipFill>
          <p:spPr>
            <a:xfrm>
              <a:off x="5989589" y="5885610"/>
              <a:ext cx="1172466" cy="890092"/>
            </a:xfrm>
            <a:prstGeom prst="rect">
              <a:avLst/>
            </a:prstGeom>
          </p:spPr>
        </p:pic>
        <p:pic>
          <p:nvPicPr>
            <p:cNvPr id="5" name="Εικόνα 4">
              <a:extLst>
                <a:ext uri="{FF2B5EF4-FFF2-40B4-BE49-F238E27FC236}">
                  <a16:creationId xmlns:a16="http://schemas.microsoft.com/office/drawing/2014/main" id="{5F16995B-8593-7062-2E87-7ACBAA8DC3CF}"/>
                </a:ext>
              </a:extLst>
            </p:cNvPr>
            <p:cNvPicPr>
              <a:picLocks noChangeAspect="1"/>
            </p:cNvPicPr>
            <p:nvPr/>
          </p:nvPicPr>
          <p:blipFill>
            <a:blip r:embed="rId5"/>
            <a:stretch>
              <a:fillRect/>
            </a:stretch>
          </p:blipFill>
          <p:spPr>
            <a:xfrm>
              <a:off x="2880360" y="5885611"/>
              <a:ext cx="3109229" cy="890093"/>
            </a:xfrm>
            <a:prstGeom prst="rect">
              <a:avLst/>
            </a:prstGeom>
          </p:spPr>
        </p:pic>
      </p:grpSp>
      <p:sp>
        <p:nvSpPr>
          <p:cNvPr id="8" name="TextBox 7">
            <a:extLst>
              <a:ext uri="{FF2B5EF4-FFF2-40B4-BE49-F238E27FC236}">
                <a16:creationId xmlns:a16="http://schemas.microsoft.com/office/drawing/2014/main" id="{931629FF-723D-E7E1-C330-15A0D27FEAC6}"/>
              </a:ext>
            </a:extLst>
          </p:cNvPr>
          <p:cNvSpPr txBox="1"/>
          <p:nvPr/>
        </p:nvSpPr>
        <p:spPr>
          <a:xfrm>
            <a:off x="10668000" y="6076962"/>
            <a:ext cx="126187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Athens</a:t>
            </a:r>
            <a:b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2022</a:t>
            </a:r>
          </a:p>
        </p:txBody>
      </p:sp>
    </p:spTree>
    <p:extLst>
      <p:ext uri="{BB962C8B-B14F-4D97-AF65-F5344CB8AC3E}">
        <p14:creationId xmlns:p14="http://schemas.microsoft.com/office/powerpoint/2010/main" val="1901095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6518FF6-D423-0E52-9B7F-1288F9CE95AC}"/>
              </a:ext>
            </a:extLst>
          </p:cNvPr>
          <p:cNvSpPr>
            <a:spLocks noGrp="1"/>
          </p:cNvSpPr>
          <p:nvPr>
            <p:ph type="title"/>
          </p:nvPr>
        </p:nvSpPr>
        <p:spPr/>
        <p:txBody>
          <a:bodyPr/>
          <a:lstStyle/>
          <a:p>
            <a:r>
              <a:rPr lang="en-US" dirty="0"/>
              <a:t>Micromechanics  </a:t>
            </a:r>
            <a:br>
              <a:rPr lang="en-US" dirty="0"/>
            </a:br>
            <a:r>
              <a:rPr lang="en-US" dirty="0"/>
              <a:t>Example</a:t>
            </a:r>
          </a:p>
        </p:txBody>
      </p:sp>
      <p:sp>
        <p:nvSpPr>
          <p:cNvPr id="3" name="Θέση περιεχομένου 2">
            <a:extLst>
              <a:ext uri="{FF2B5EF4-FFF2-40B4-BE49-F238E27FC236}">
                <a16:creationId xmlns:a16="http://schemas.microsoft.com/office/drawing/2014/main" id="{5AC5B0D7-3BDE-9FE8-9B41-E969B30B116A}"/>
              </a:ext>
            </a:extLst>
          </p:cNvPr>
          <p:cNvSpPr>
            <a:spLocks noGrp="1"/>
          </p:cNvSpPr>
          <p:nvPr>
            <p:ph idx="1"/>
          </p:nvPr>
        </p:nvSpPr>
        <p:spPr>
          <a:xfrm>
            <a:off x="677334" y="1930400"/>
            <a:ext cx="8596668" cy="4759787"/>
          </a:xfrm>
        </p:spPr>
        <p:txBody>
          <a:bodyPr/>
          <a:lstStyle/>
          <a:p>
            <a:pPr marL="0" indent="0" algn="just">
              <a:buNone/>
            </a:pPr>
            <a:r>
              <a:rPr lang="en-US" dirty="0"/>
              <a:t>Consider a unidirectionally reinforced glass fiber/epoxy composite. The fibers are continuous and 60% by volume. The tensile strength of glass fibers is 1 </a:t>
            </a:r>
            <a:r>
              <a:rPr lang="en-US" dirty="0" err="1"/>
              <a:t>GPa</a:t>
            </a:r>
            <a:r>
              <a:rPr lang="en-US" dirty="0"/>
              <a:t>, and the Young’s modulus is 70 </a:t>
            </a:r>
            <a:r>
              <a:rPr lang="en-US" dirty="0" err="1"/>
              <a:t>GPa</a:t>
            </a:r>
            <a:r>
              <a:rPr lang="en-US" dirty="0"/>
              <a:t>. The tensile strength of the epoxy matrix is 60 MPa, and its Young’s modulus is 3 </a:t>
            </a:r>
            <a:r>
              <a:rPr lang="en-US" dirty="0" err="1"/>
              <a:t>GPa</a:t>
            </a:r>
            <a:r>
              <a:rPr lang="en-US" dirty="0"/>
              <a:t>. Compute the Young’s modulus and the tensile strength of the composite in the longitudinal direction.</a:t>
            </a:r>
          </a:p>
          <a:p>
            <a:pPr marL="0" indent="0" algn="just">
              <a:buNone/>
            </a:pPr>
            <a:r>
              <a:rPr lang="en-US" dirty="0">
                <a:solidFill>
                  <a:srgbClr val="FF0000"/>
                </a:solidFill>
              </a:rPr>
              <a:t>Solution</a:t>
            </a:r>
          </a:p>
          <a:p>
            <a:pPr marL="0" indent="0" algn="just">
              <a:buNone/>
            </a:pPr>
            <a:r>
              <a:rPr lang="en-US" dirty="0"/>
              <a:t>Young’s modulus of the composite in the longitudinal direction is given by: </a:t>
            </a:r>
            <a:br>
              <a:rPr lang="en-US" dirty="0"/>
            </a:br>
            <a:r>
              <a:rPr lang="el-GR" dirty="0"/>
              <a:t>E</a:t>
            </a:r>
            <a:r>
              <a:rPr lang="el-GR" baseline="-25000" dirty="0"/>
              <a:t>cl</a:t>
            </a:r>
            <a:r>
              <a:rPr lang="el-GR" dirty="0"/>
              <a:t> = 70 Χ 0.6 + 3 Χ 0.4 = 42 + 1.2 = 43.2 G</a:t>
            </a:r>
            <a:r>
              <a:rPr lang="en-US" dirty="0"/>
              <a:t>p</a:t>
            </a:r>
            <a:r>
              <a:rPr lang="el-GR" dirty="0"/>
              <a:t>a</a:t>
            </a:r>
            <a:endParaRPr lang="en-US" dirty="0"/>
          </a:p>
          <a:p>
            <a:pPr marL="0" indent="0" algn="just">
              <a:buNone/>
            </a:pPr>
            <a:r>
              <a:rPr lang="en-US" dirty="0"/>
              <a:t>To calculate the tensile strength of the composite in the longitudinal direction, we need to determine which component, fiber or matrix, has the lower failure strain.</a:t>
            </a:r>
          </a:p>
          <a:p>
            <a:pPr marL="0" indent="0" algn="just">
              <a:buNone/>
            </a:pPr>
            <a:r>
              <a:rPr lang="en-US" dirty="0"/>
              <a:t>The failure strain of the fiber is: </a:t>
            </a:r>
            <a:r>
              <a:rPr lang="el-GR" dirty="0"/>
              <a:t>ε</a:t>
            </a:r>
            <a:r>
              <a:rPr lang="en-US" dirty="0"/>
              <a:t> = </a:t>
            </a:r>
            <a:r>
              <a:rPr lang="el-GR" dirty="0"/>
              <a:t>σ</a:t>
            </a:r>
            <a:r>
              <a:rPr lang="en-US" baseline="-25000" dirty="0"/>
              <a:t>f</a:t>
            </a:r>
            <a:r>
              <a:rPr lang="en-US" dirty="0"/>
              <a:t> / E</a:t>
            </a:r>
            <a:r>
              <a:rPr lang="en-US" baseline="-25000" dirty="0"/>
              <a:t>f</a:t>
            </a:r>
            <a:r>
              <a:rPr lang="en-US" dirty="0"/>
              <a:t> = 1/70 = 0.014</a:t>
            </a:r>
          </a:p>
          <a:p>
            <a:pPr marL="0" indent="0" algn="just">
              <a:buNone/>
            </a:pPr>
            <a:r>
              <a:rPr lang="en-US" dirty="0"/>
              <a:t>while that of the matrix is: </a:t>
            </a:r>
            <a:r>
              <a:rPr lang="el-GR" dirty="0"/>
              <a:t>ε</a:t>
            </a:r>
            <a:r>
              <a:rPr lang="pt-BR" baseline="-25000" dirty="0"/>
              <a:t>m</a:t>
            </a:r>
            <a:r>
              <a:rPr lang="pt-BR" dirty="0"/>
              <a:t> = (60 Χ 10</a:t>
            </a:r>
            <a:r>
              <a:rPr lang="pt-BR" baseline="30000" dirty="0"/>
              <a:t>-3</a:t>
            </a:r>
            <a:r>
              <a:rPr lang="el-GR" dirty="0"/>
              <a:t>)</a:t>
            </a:r>
            <a:r>
              <a:rPr lang="pt-BR" dirty="0"/>
              <a:t>/3 = 0.020</a:t>
            </a:r>
            <a:endParaRPr lang="en-US" dirty="0"/>
          </a:p>
        </p:txBody>
      </p:sp>
    </p:spTree>
    <p:extLst>
      <p:ext uri="{BB962C8B-B14F-4D97-AF65-F5344CB8AC3E}">
        <p14:creationId xmlns:p14="http://schemas.microsoft.com/office/powerpoint/2010/main" val="1314440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6518FF6-D423-0E52-9B7F-1288F9CE95AC}"/>
              </a:ext>
            </a:extLst>
          </p:cNvPr>
          <p:cNvSpPr>
            <a:spLocks noGrp="1"/>
          </p:cNvSpPr>
          <p:nvPr>
            <p:ph type="title"/>
          </p:nvPr>
        </p:nvSpPr>
        <p:spPr/>
        <p:txBody>
          <a:bodyPr/>
          <a:lstStyle/>
          <a:p>
            <a:r>
              <a:rPr lang="en-US" dirty="0"/>
              <a:t>Micromechanics  </a:t>
            </a:r>
            <a:br>
              <a:rPr lang="en-US" dirty="0"/>
            </a:br>
            <a:r>
              <a:rPr lang="en-US" dirty="0"/>
              <a:t>Example (continue)</a:t>
            </a:r>
          </a:p>
        </p:txBody>
      </p:sp>
      <p:sp>
        <p:nvSpPr>
          <p:cNvPr id="3" name="Θέση περιεχομένου 2">
            <a:extLst>
              <a:ext uri="{FF2B5EF4-FFF2-40B4-BE49-F238E27FC236}">
                <a16:creationId xmlns:a16="http://schemas.microsoft.com/office/drawing/2014/main" id="{5AC5B0D7-3BDE-9FE8-9B41-E969B30B116A}"/>
              </a:ext>
            </a:extLst>
          </p:cNvPr>
          <p:cNvSpPr>
            <a:spLocks noGrp="1"/>
          </p:cNvSpPr>
          <p:nvPr>
            <p:ph idx="1"/>
          </p:nvPr>
        </p:nvSpPr>
        <p:spPr>
          <a:xfrm>
            <a:off x="677334" y="2149856"/>
            <a:ext cx="8596668" cy="2888343"/>
          </a:xfrm>
        </p:spPr>
        <p:txBody>
          <a:bodyPr/>
          <a:lstStyle/>
          <a:p>
            <a:pPr marL="0" indent="0" algn="just">
              <a:buNone/>
            </a:pPr>
            <a:r>
              <a:rPr lang="en-US" dirty="0"/>
              <a:t>Thus, </a:t>
            </a:r>
            <a:r>
              <a:rPr lang="el-GR" dirty="0"/>
              <a:t>ε</a:t>
            </a:r>
            <a:r>
              <a:rPr lang="en-US" baseline="-25000" dirty="0"/>
              <a:t>f</a:t>
            </a:r>
            <a:r>
              <a:rPr lang="en-US" dirty="0"/>
              <a:t> &lt; </a:t>
            </a:r>
            <a:r>
              <a:rPr lang="el-GR" dirty="0"/>
              <a:t>ε</a:t>
            </a:r>
            <a:r>
              <a:rPr lang="en-US" baseline="-25000" dirty="0"/>
              <a:t>m</a:t>
            </a:r>
            <a:r>
              <a:rPr lang="en-US" dirty="0"/>
              <a:t>, i.e., fibers fail first. At that strain, assuming a linear stress–strain</a:t>
            </a:r>
            <a:r>
              <a:rPr lang="el-GR" dirty="0"/>
              <a:t> </a:t>
            </a:r>
            <a:r>
              <a:rPr lang="en-US" dirty="0"/>
              <a:t>curve for the epoxy matrix, the matrix strength is:</a:t>
            </a:r>
          </a:p>
          <a:p>
            <a:pPr marL="0" indent="0" algn="ctr">
              <a:buNone/>
            </a:pPr>
            <a:r>
              <a:rPr lang="el-GR" dirty="0"/>
              <a:t>σ’</a:t>
            </a:r>
            <a:r>
              <a:rPr lang="en-US" baseline="-25000" dirty="0"/>
              <a:t>m</a:t>
            </a:r>
            <a:r>
              <a:rPr lang="en-US" dirty="0"/>
              <a:t> = </a:t>
            </a:r>
            <a:r>
              <a:rPr lang="en-US" dirty="0" err="1"/>
              <a:t>E</a:t>
            </a:r>
            <a:r>
              <a:rPr lang="en-US" baseline="-25000" dirty="0" err="1"/>
              <a:t>m</a:t>
            </a:r>
            <a:r>
              <a:rPr lang="el-GR" dirty="0"/>
              <a:t> ε</a:t>
            </a:r>
            <a:r>
              <a:rPr lang="en-US" baseline="-25000" dirty="0"/>
              <a:t>f</a:t>
            </a:r>
            <a:r>
              <a:rPr lang="en-US" dirty="0"/>
              <a:t> = 3 </a:t>
            </a:r>
            <a:r>
              <a:rPr lang="el-GR" dirty="0"/>
              <a:t>Χ 0.014 = 0.042 </a:t>
            </a:r>
            <a:r>
              <a:rPr lang="en-US" dirty="0" err="1"/>
              <a:t>Gpa</a:t>
            </a:r>
            <a:endParaRPr lang="el-GR" dirty="0"/>
          </a:p>
          <a:p>
            <a:pPr marL="0" indent="0" algn="just">
              <a:buNone/>
            </a:pPr>
            <a:r>
              <a:rPr lang="en-US" dirty="0"/>
              <a:t>Then, we get the composite tensile strength as:</a:t>
            </a:r>
          </a:p>
          <a:p>
            <a:pPr marL="0" indent="0" algn="ctr">
              <a:buNone/>
            </a:pPr>
            <a:r>
              <a:rPr lang="el-GR" dirty="0"/>
              <a:t>σ</a:t>
            </a:r>
            <a:r>
              <a:rPr lang="en-US" baseline="-25000" dirty="0"/>
              <a:t>c</a:t>
            </a:r>
            <a:r>
              <a:rPr lang="en-US" dirty="0"/>
              <a:t> = 0.6 </a:t>
            </a:r>
            <a:r>
              <a:rPr lang="el-GR" dirty="0"/>
              <a:t>Χ 1 + 0. 4 Χ 0</a:t>
            </a:r>
            <a:r>
              <a:rPr lang="en-US" dirty="0"/>
              <a:t>.</a:t>
            </a:r>
            <a:r>
              <a:rPr lang="el-GR" dirty="0"/>
              <a:t>042</a:t>
            </a:r>
            <a:r>
              <a:rPr lang="en-US" dirty="0"/>
              <a:t> </a:t>
            </a:r>
            <a:r>
              <a:rPr lang="el-GR" dirty="0"/>
              <a:t>= 0.6 + 0.0168 = 617</a:t>
            </a:r>
            <a:r>
              <a:rPr lang="en-US" dirty="0"/>
              <a:t>MPa</a:t>
            </a:r>
          </a:p>
          <a:p>
            <a:pPr marL="0" indent="0" algn="just">
              <a:buNone/>
            </a:pPr>
            <a:endParaRPr lang="en-US" dirty="0"/>
          </a:p>
          <a:p>
            <a:pPr marL="0" indent="0" algn="just">
              <a:buNone/>
            </a:pPr>
            <a:endParaRPr lang="en-US" dirty="0"/>
          </a:p>
        </p:txBody>
      </p:sp>
    </p:spTree>
    <p:extLst>
      <p:ext uri="{BB962C8B-B14F-4D97-AF65-F5344CB8AC3E}">
        <p14:creationId xmlns:p14="http://schemas.microsoft.com/office/powerpoint/2010/main" val="317273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0EE52B6-BB80-41DB-4061-8E301E2C8FFA}"/>
              </a:ext>
            </a:extLst>
          </p:cNvPr>
          <p:cNvSpPr>
            <a:spLocks noGrp="1"/>
          </p:cNvSpPr>
          <p:nvPr>
            <p:ph type="title"/>
          </p:nvPr>
        </p:nvSpPr>
        <p:spPr/>
        <p:txBody>
          <a:bodyPr/>
          <a:lstStyle/>
          <a:p>
            <a:r>
              <a:rPr lang="en-US" dirty="0"/>
              <a:t>Micromechanics </a:t>
            </a:r>
            <a:br>
              <a:rPr lang="en-US" dirty="0"/>
            </a:br>
            <a:r>
              <a:rPr lang="en-US" dirty="0"/>
              <a:t>Transverse Stresses</a:t>
            </a:r>
          </a:p>
        </p:txBody>
      </p:sp>
      <p:pic>
        <p:nvPicPr>
          <p:cNvPr id="4" name="Εικόνα 3">
            <a:extLst>
              <a:ext uri="{FF2B5EF4-FFF2-40B4-BE49-F238E27FC236}">
                <a16:creationId xmlns:a16="http://schemas.microsoft.com/office/drawing/2014/main" id="{7FCC702D-4F85-6778-64E2-9A9A9C42E218}"/>
              </a:ext>
            </a:extLst>
          </p:cNvPr>
          <p:cNvPicPr>
            <a:picLocks noChangeAspect="1"/>
          </p:cNvPicPr>
          <p:nvPr/>
        </p:nvPicPr>
        <p:blipFill>
          <a:blip r:embed="rId2"/>
          <a:stretch>
            <a:fillRect/>
          </a:stretch>
        </p:blipFill>
        <p:spPr>
          <a:xfrm>
            <a:off x="1222450" y="1930400"/>
            <a:ext cx="2982686" cy="4043492"/>
          </a:xfrm>
          <a:prstGeom prst="rect">
            <a:avLst/>
          </a:prstGeom>
        </p:spPr>
      </p:pic>
      <p:sp>
        <p:nvSpPr>
          <p:cNvPr id="6" name="TextBox 5">
            <a:extLst>
              <a:ext uri="{FF2B5EF4-FFF2-40B4-BE49-F238E27FC236}">
                <a16:creationId xmlns:a16="http://schemas.microsoft.com/office/drawing/2014/main" id="{2B501899-3D51-E177-0615-9E3DB1C26100}"/>
              </a:ext>
            </a:extLst>
          </p:cNvPr>
          <p:cNvSpPr txBox="1"/>
          <p:nvPr/>
        </p:nvSpPr>
        <p:spPr>
          <a:xfrm>
            <a:off x="1222450" y="5973892"/>
            <a:ext cx="2982686" cy="646331"/>
          </a:xfrm>
          <a:prstGeom prst="rect">
            <a:avLst/>
          </a:prstGeom>
          <a:noFill/>
        </p:spPr>
        <p:txBody>
          <a:bodyPr wrap="square">
            <a:spAutoFit/>
          </a:bodyPr>
          <a:lstStyle/>
          <a:p>
            <a:pPr algn="ctr"/>
            <a:r>
              <a:rPr lang="en-US" dirty="0"/>
              <a:t>A single fiber surrounded by its matrix shell</a:t>
            </a:r>
          </a:p>
        </p:txBody>
      </p:sp>
      <p:pic>
        <p:nvPicPr>
          <p:cNvPr id="7" name="Εικόνα 6">
            <a:extLst>
              <a:ext uri="{FF2B5EF4-FFF2-40B4-BE49-F238E27FC236}">
                <a16:creationId xmlns:a16="http://schemas.microsoft.com/office/drawing/2014/main" id="{A5DB60D9-F60F-F24B-6C82-99180128CE06}"/>
              </a:ext>
            </a:extLst>
          </p:cNvPr>
          <p:cNvPicPr>
            <a:picLocks noChangeAspect="1"/>
          </p:cNvPicPr>
          <p:nvPr/>
        </p:nvPicPr>
        <p:blipFill>
          <a:blip r:embed="rId3"/>
          <a:stretch>
            <a:fillRect/>
          </a:stretch>
        </p:blipFill>
        <p:spPr>
          <a:xfrm>
            <a:off x="5463622" y="494695"/>
            <a:ext cx="4027218" cy="5069828"/>
          </a:xfrm>
          <a:prstGeom prst="rect">
            <a:avLst/>
          </a:prstGeom>
        </p:spPr>
      </p:pic>
      <p:sp>
        <p:nvSpPr>
          <p:cNvPr id="9" name="TextBox 8">
            <a:extLst>
              <a:ext uri="{FF2B5EF4-FFF2-40B4-BE49-F238E27FC236}">
                <a16:creationId xmlns:a16="http://schemas.microsoft.com/office/drawing/2014/main" id="{1CF1734C-1E70-9FC7-5C81-23BAE5AC9C59}"/>
              </a:ext>
            </a:extLst>
          </p:cNvPr>
          <p:cNvSpPr txBox="1"/>
          <p:nvPr/>
        </p:nvSpPr>
        <p:spPr>
          <a:xfrm>
            <a:off x="4421974" y="5564523"/>
            <a:ext cx="6110514" cy="1200329"/>
          </a:xfrm>
          <a:prstGeom prst="rect">
            <a:avLst/>
          </a:prstGeom>
          <a:noFill/>
        </p:spPr>
        <p:txBody>
          <a:bodyPr wrap="square">
            <a:spAutoFit/>
          </a:bodyPr>
          <a:lstStyle/>
          <a:p>
            <a:pPr algn="ctr"/>
            <a:r>
              <a:rPr lang="en-US" dirty="0"/>
              <a:t>Three-dimensional stress distribution (schematic) in the unit composite shown in next Figure. In this case, the transverse stresses (</a:t>
            </a:r>
            <a:r>
              <a:rPr lang="el-GR" dirty="0"/>
              <a:t>σ</a:t>
            </a:r>
            <a:r>
              <a:rPr lang="en-US" baseline="-25000" dirty="0"/>
              <a:t>r</a:t>
            </a:r>
            <a:r>
              <a:rPr lang="en-US" dirty="0"/>
              <a:t> and </a:t>
            </a:r>
            <a:r>
              <a:rPr lang="el-GR" dirty="0" err="1"/>
              <a:t>σ</a:t>
            </a:r>
            <a:r>
              <a:rPr lang="el-GR" baseline="-25000" dirty="0" err="1"/>
              <a:t>θ</a:t>
            </a:r>
            <a:r>
              <a:rPr lang="en-US" dirty="0"/>
              <a:t>) result from the differences in the Poisson’s ratios of the fiber and matrix</a:t>
            </a:r>
          </a:p>
        </p:txBody>
      </p:sp>
    </p:spTree>
    <p:extLst>
      <p:ext uri="{BB962C8B-B14F-4D97-AF65-F5344CB8AC3E}">
        <p14:creationId xmlns:p14="http://schemas.microsoft.com/office/powerpoint/2010/main" val="1964503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2EB2EDD-2EB6-D3DD-B148-0A6ADC6B6C1E}"/>
              </a:ext>
            </a:extLst>
          </p:cNvPr>
          <p:cNvSpPr>
            <a:spLocks noGrp="1"/>
          </p:cNvSpPr>
          <p:nvPr>
            <p:ph type="title"/>
          </p:nvPr>
        </p:nvSpPr>
        <p:spPr/>
        <p:txBody>
          <a:bodyPr/>
          <a:lstStyle/>
          <a:p>
            <a:r>
              <a:rPr lang="en-US" dirty="0"/>
              <a:t>Micromechanics  </a:t>
            </a:r>
            <a:br>
              <a:rPr lang="en-US" dirty="0"/>
            </a:br>
            <a:r>
              <a:rPr lang="en-US" dirty="0"/>
              <a:t>Thermal Properties</a:t>
            </a:r>
          </a:p>
        </p:txBody>
      </p:sp>
      <p:sp>
        <p:nvSpPr>
          <p:cNvPr id="3" name="Θέση περιεχομένου 2">
            <a:extLst>
              <a:ext uri="{FF2B5EF4-FFF2-40B4-BE49-F238E27FC236}">
                <a16:creationId xmlns:a16="http://schemas.microsoft.com/office/drawing/2014/main" id="{F85EF880-5247-F959-F133-5B391FD639AC}"/>
              </a:ext>
            </a:extLst>
          </p:cNvPr>
          <p:cNvSpPr>
            <a:spLocks noGrp="1"/>
          </p:cNvSpPr>
          <p:nvPr>
            <p:ph idx="1"/>
          </p:nvPr>
        </p:nvSpPr>
        <p:spPr>
          <a:xfrm>
            <a:off x="677334" y="1930400"/>
            <a:ext cx="8596668" cy="4652355"/>
          </a:xfrm>
        </p:spPr>
        <p:txBody>
          <a:bodyPr>
            <a:normAutofit/>
          </a:bodyPr>
          <a:lstStyle/>
          <a:p>
            <a:pPr algn="just"/>
            <a:r>
              <a:rPr lang="en-US" dirty="0"/>
              <a:t>Thermal energy is responsible for the atomic or molecular vibration about a mean</a:t>
            </a:r>
            <a:r>
              <a:rPr lang="el-GR" dirty="0"/>
              <a:t> </a:t>
            </a:r>
            <a:r>
              <a:rPr lang="en-US" dirty="0"/>
              <a:t>position in any material. As the temperature of a material is increased, the amplitude</a:t>
            </a:r>
            <a:r>
              <a:rPr lang="el-GR" dirty="0"/>
              <a:t> </a:t>
            </a:r>
            <a:r>
              <a:rPr lang="en-US" dirty="0"/>
              <a:t>of thermal energy-induced vibrations is increased and the interatomic or intermolecular</a:t>
            </a:r>
            <a:r>
              <a:rPr lang="el-GR" dirty="0"/>
              <a:t> </a:t>
            </a:r>
            <a:r>
              <a:rPr lang="en-US" dirty="0"/>
              <a:t>spacing increases, i.e., an expansion of the body occurs</a:t>
            </a:r>
            <a:endParaRPr lang="el-GR" dirty="0"/>
          </a:p>
          <a:p>
            <a:pPr algn="just"/>
            <a:r>
              <a:rPr lang="en-US" dirty="0"/>
              <a:t>Most materials</a:t>
            </a:r>
            <a:r>
              <a:rPr lang="el-GR" dirty="0"/>
              <a:t> </a:t>
            </a:r>
            <a:r>
              <a:rPr lang="en-US" dirty="0"/>
              <a:t>show such an expansion with increasing temperature. In general, the thermal</a:t>
            </a:r>
            <a:r>
              <a:rPr lang="el-GR" dirty="0"/>
              <a:t> </a:t>
            </a:r>
            <a:r>
              <a:rPr lang="en-US" dirty="0"/>
              <a:t>expansion of a material is greater in the liquid state than in the crystalline state, with</a:t>
            </a:r>
            <a:r>
              <a:rPr lang="el-GR" dirty="0"/>
              <a:t> </a:t>
            </a:r>
            <a:r>
              <a:rPr lang="en-US" dirty="0"/>
              <a:t>the transition occurring at the melting point.</a:t>
            </a:r>
            <a:endParaRPr lang="el-GR" dirty="0"/>
          </a:p>
          <a:p>
            <a:pPr algn="just"/>
            <a:r>
              <a:rPr lang="en-US" dirty="0"/>
              <a:t>In the case of a glassy material, such a</a:t>
            </a:r>
            <a:r>
              <a:rPr lang="el-GR" dirty="0"/>
              <a:t> </a:t>
            </a:r>
            <a:r>
              <a:rPr lang="en-US" dirty="0"/>
              <a:t>transition occurs at the glass transition temperature, although it is not as well</a:t>
            </a:r>
            <a:r>
              <a:rPr lang="el-GR" dirty="0"/>
              <a:t> </a:t>
            </a:r>
            <a:r>
              <a:rPr lang="en-US" dirty="0"/>
              <a:t>defined as the one at the melting point.</a:t>
            </a:r>
            <a:endParaRPr lang="el-GR" dirty="0"/>
          </a:p>
          <a:p>
            <a:pPr algn="just"/>
            <a:r>
              <a:rPr lang="en-US" dirty="0"/>
              <a:t>Over a certain range of temperature, one can</a:t>
            </a:r>
            <a:r>
              <a:rPr lang="el-GR" dirty="0"/>
              <a:t> </a:t>
            </a:r>
            <a:r>
              <a:rPr lang="en-US" dirty="0"/>
              <a:t>relate the temperature interval and thermal strain by a coefficient, called the </a:t>
            </a:r>
            <a:r>
              <a:rPr lang="en-US" dirty="0">
                <a:solidFill>
                  <a:srgbClr val="FF0000"/>
                </a:solidFill>
              </a:rPr>
              <a:t>coefficient</a:t>
            </a:r>
            <a:r>
              <a:rPr lang="el-GR" dirty="0">
                <a:solidFill>
                  <a:srgbClr val="FF0000"/>
                </a:solidFill>
              </a:rPr>
              <a:t> </a:t>
            </a:r>
            <a:r>
              <a:rPr lang="en-US" dirty="0">
                <a:solidFill>
                  <a:srgbClr val="FF0000"/>
                </a:solidFill>
              </a:rPr>
              <a:t>of thermal expansion.</a:t>
            </a:r>
          </a:p>
        </p:txBody>
      </p:sp>
    </p:spTree>
    <p:extLst>
      <p:ext uri="{BB962C8B-B14F-4D97-AF65-F5344CB8AC3E}">
        <p14:creationId xmlns:p14="http://schemas.microsoft.com/office/powerpoint/2010/main" val="1239144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2EB2EDD-2EB6-D3DD-B148-0A6ADC6B6C1E}"/>
              </a:ext>
            </a:extLst>
          </p:cNvPr>
          <p:cNvSpPr>
            <a:spLocks noGrp="1"/>
          </p:cNvSpPr>
          <p:nvPr>
            <p:ph type="title"/>
          </p:nvPr>
        </p:nvSpPr>
        <p:spPr/>
        <p:txBody>
          <a:bodyPr/>
          <a:lstStyle/>
          <a:p>
            <a:r>
              <a:rPr lang="en-US" dirty="0"/>
              <a:t>Micromechanics - Thermal Properties</a:t>
            </a:r>
          </a:p>
        </p:txBody>
      </p:sp>
      <p:sp>
        <p:nvSpPr>
          <p:cNvPr id="3" name="Θέση περιεχομένου 2">
            <a:extLst>
              <a:ext uri="{FF2B5EF4-FFF2-40B4-BE49-F238E27FC236}">
                <a16:creationId xmlns:a16="http://schemas.microsoft.com/office/drawing/2014/main" id="{F85EF880-5247-F959-F133-5B391FD639AC}"/>
              </a:ext>
            </a:extLst>
          </p:cNvPr>
          <p:cNvSpPr>
            <a:spLocks noGrp="1"/>
          </p:cNvSpPr>
          <p:nvPr>
            <p:ph idx="1"/>
          </p:nvPr>
        </p:nvSpPr>
        <p:spPr>
          <a:xfrm>
            <a:off x="4372494" y="5237018"/>
            <a:ext cx="4402744" cy="1011382"/>
          </a:xfrm>
        </p:spPr>
        <p:txBody>
          <a:bodyPr>
            <a:normAutofit fontScale="92500" lnSpcReduction="20000"/>
          </a:bodyPr>
          <a:lstStyle/>
          <a:p>
            <a:pPr marL="0" indent="0" algn="ctr">
              <a:buNone/>
            </a:pPr>
            <a:r>
              <a:rPr lang="en-US" dirty="0"/>
              <a:t>Longitudinal and</a:t>
            </a:r>
            <a:r>
              <a:rPr lang="el-GR" dirty="0"/>
              <a:t> </a:t>
            </a:r>
            <a:r>
              <a:rPr lang="en-US" dirty="0"/>
              <a:t>transverse linear thermal</a:t>
            </a:r>
            <a:r>
              <a:rPr lang="el-GR" dirty="0"/>
              <a:t> </a:t>
            </a:r>
            <a:r>
              <a:rPr lang="en-US" dirty="0"/>
              <a:t>expansion coefficients versus</a:t>
            </a:r>
            <a:r>
              <a:rPr lang="el-GR" dirty="0"/>
              <a:t> </a:t>
            </a:r>
            <a:r>
              <a:rPr lang="en-US" dirty="0"/>
              <a:t>fiber volume fraction for a</a:t>
            </a:r>
            <a:r>
              <a:rPr lang="el-GR" dirty="0"/>
              <a:t> </a:t>
            </a:r>
            <a:r>
              <a:rPr lang="en-US" dirty="0"/>
              <a:t>composite of alumina fiber in</a:t>
            </a:r>
            <a:r>
              <a:rPr lang="el-GR" dirty="0"/>
              <a:t> </a:t>
            </a:r>
            <a:r>
              <a:rPr lang="en-US" dirty="0"/>
              <a:t>an aluminum matrix</a:t>
            </a:r>
            <a:endParaRPr lang="en-US" dirty="0">
              <a:solidFill>
                <a:srgbClr val="FF0000"/>
              </a:solidFill>
            </a:endParaRPr>
          </a:p>
        </p:txBody>
      </p:sp>
      <p:pic>
        <p:nvPicPr>
          <p:cNvPr id="4" name="Content Placeholder 5">
            <a:extLst>
              <a:ext uri="{FF2B5EF4-FFF2-40B4-BE49-F238E27FC236}">
                <a16:creationId xmlns:a16="http://schemas.microsoft.com/office/drawing/2014/main" id="{E1285A50-AA97-0128-BD47-5E742731E68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77334" y="1421705"/>
            <a:ext cx="3578055" cy="4826695"/>
          </a:xfrm>
          <a:prstGeom prst="rect">
            <a:avLst/>
          </a:prstGeom>
        </p:spPr>
      </p:pic>
      <p:pic>
        <p:nvPicPr>
          <p:cNvPr id="6" name="Εικόνα 5">
            <a:extLst>
              <a:ext uri="{FF2B5EF4-FFF2-40B4-BE49-F238E27FC236}">
                <a16:creationId xmlns:a16="http://schemas.microsoft.com/office/drawing/2014/main" id="{0700D060-D49C-B14F-F5B8-14D73487EBE5}"/>
              </a:ext>
            </a:extLst>
          </p:cNvPr>
          <p:cNvPicPr>
            <a:picLocks noChangeAspect="1"/>
          </p:cNvPicPr>
          <p:nvPr/>
        </p:nvPicPr>
        <p:blipFill>
          <a:blip r:embed="rId3"/>
          <a:stretch>
            <a:fillRect/>
          </a:stretch>
        </p:blipFill>
        <p:spPr>
          <a:xfrm>
            <a:off x="4425221" y="1421705"/>
            <a:ext cx="7520369" cy="2007295"/>
          </a:xfrm>
          <a:prstGeom prst="rect">
            <a:avLst/>
          </a:prstGeom>
        </p:spPr>
      </p:pic>
      <p:sp>
        <p:nvSpPr>
          <p:cNvPr id="8" name="TextBox 7">
            <a:extLst>
              <a:ext uri="{FF2B5EF4-FFF2-40B4-BE49-F238E27FC236}">
                <a16:creationId xmlns:a16="http://schemas.microsoft.com/office/drawing/2014/main" id="{27434E92-CDEE-2BB0-ABFA-0254D0CAAA41}"/>
              </a:ext>
            </a:extLst>
          </p:cNvPr>
          <p:cNvSpPr txBox="1"/>
          <p:nvPr/>
        </p:nvSpPr>
        <p:spPr>
          <a:xfrm>
            <a:off x="4425220" y="3505497"/>
            <a:ext cx="7520369" cy="877163"/>
          </a:xfrm>
          <a:prstGeom prst="rect">
            <a:avLst/>
          </a:prstGeom>
        </p:spPr>
        <p:txBody>
          <a:bodyPr wrap="square">
            <a:spAutoFit/>
          </a:bodyPr>
          <a:lstStyle/>
          <a:p>
            <a:pPr algn="ctr"/>
            <a:r>
              <a:rPr lang="en-US" sz="1700" dirty="0">
                <a:solidFill>
                  <a:schemeClr val="tx1">
                    <a:lumMod val="75000"/>
                    <a:lumOff val="25000"/>
                  </a:schemeClr>
                </a:solidFill>
              </a:rPr>
              <a:t>Thermal properties of a transversely isotropic composite </a:t>
            </a:r>
            <a:br>
              <a:rPr lang="el-GR" sz="1700" dirty="0">
                <a:solidFill>
                  <a:schemeClr val="tx1">
                    <a:lumMod val="75000"/>
                    <a:lumOff val="25000"/>
                  </a:schemeClr>
                </a:solidFill>
              </a:rPr>
            </a:br>
            <a:r>
              <a:rPr lang="en-US" sz="1700" dirty="0">
                <a:solidFill>
                  <a:schemeClr val="tx1">
                    <a:lumMod val="75000"/>
                    <a:lumOff val="25000"/>
                  </a:schemeClr>
                </a:solidFill>
              </a:rPr>
              <a:t>(matrix isotropic, fiber</a:t>
            </a:r>
            <a:r>
              <a:rPr lang="el-GR" sz="1700" dirty="0">
                <a:solidFill>
                  <a:schemeClr val="tx1">
                    <a:lumMod val="75000"/>
                    <a:lumOff val="25000"/>
                  </a:schemeClr>
                </a:solidFill>
              </a:rPr>
              <a:t> </a:t>
            </a:r>
            <a:r>
              <a:rPr lang="en-US" sz="1700" dirty="0">
                <a:solidFill>
                  <a:schemeClr val="tx1">
                    <a:lumMod val="75000"/>
                    <a:lumOff val="25000"/>
                  </a:schemeClr>
                </a:solidFill>
              </a:rPr>
              <a:t>anisotropic)</a:t>
            </a:r>
            <a:endParaRPr lang="el-GR" sz="1700" dirty="0">
              <a:solidFill>
                <a:schemeClr val="tx1">
                  <a:lumMod val="75000"/>
                  <a:lumOff val="25000"/>
                </a:schemeClr>
              </a:solidFill>
            </a:endParaRPr>
          </a:p>
          <a:p>
            <a:pPr algn="ctr"/>
            <a:r>
              <a:rPr lang="en-US" sz="1700" dirty="0">
                <a:solidFill>
                  <a:schemeClr val="tx1">
                    <a:lumMod val="75000"/>
                    <a:lumOff val="25000"/>
                  </a:schemeClr>
                </a:solidFill>
              </a:rPr>
              <a:t>Adapted from </a:t>
            </a:r>
            <a:r>
              <a:rPr lang="en-US" sz="1700" dirty="0" err="1">
                <a:solidFill>
                  <a:schemeClr val="tx1">
                    <a:lumMod val="75000"/>
                    <a:lumOff val="25000"/>
                  </a:schemeClr>
                </a:solidFill>
              </a:rPr>
              <a:t>Chamis</a:t>
            </a:r>
            <a:r>
              <a:rPr lang="en-US" sz="1700" dirty="0">
                <a:solidFill>
                  <a:schemeClr val="tx1">
                    <a:lumMod val="75000"/>
                    <a:lumOff val="25000"/>
                  </a:schemeClr>
                </a:solidFill>
              </a:rPr>
              <a:t> (1983)</a:t>
            </a:r>
          </a:p>
        </p:txBody>
      </p:sp>
    </p:spTree>
    <p:extLst>
      <p:ext uri="{BB962C8B-B14F-4D97-AF65-F5344CB8AC3E}">
        <p14:creationId xmlns:p14="http://schemas.microsoft.com/office/powerpoint/2010/main" val="1664563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D1B8085-F5F5-0159-1DAB-36F175869CF7}"/>
              </a:ext>
            </a:extLst>
          </p:cNvPr>
          <p:cNvSpPr>
            <a:spLocks noGrp="1"/>
          </p:cNvSpPr>
          <p:nvPr>
            <p:ph type="title"/>
          </p:nvPr>
        </p:nvSpPr>
        <p:spPr/>
        <p:txBody>
          <a:bodyPr/>
          <a:lstStyle/>
          <a:p>
            <a:r>
              <a:rPr lang="en-US" dirty="0"/>
              <a:t>Micromechanics - Example</a:t>
            </a:r>
          </a:p>
        </p:txBody>
      </p:sp>
      <p:sp>
        <p:nvSpPr>
          <p:cNvPr id="3" name="Θέση περιεχομένου 2">
            <a:extLst>
              <a:ext uri="{FF2B5EF4-FFF2-40B4-BE49-F238E27FC236}">
                <a16:creationId xmlns:a16="http://schemas.microsoft.com/office/drawing/2014/main" id="{485C5777-D1D9-DEEB-B9C7-C806CF414DAA}"/>
              </a:ext>
            </a:extLst>
          </p:cNvPr>
          <p:cNvSpPr>
            <a:spLocks noGrp="1"/>
          </p:cNvSpPr>
          <p:nvPr>
            <p:ph idx="1"/>
          </p:nvPr>
        </p:nvSpPr>
        <p:spPr>
          <a:xfrm>
            <a:off x="677334" y="1819938"/>
            <a:ext cx="8596668" cy="4428462"/>
          </a:xfrm>
        </p:spPr>
        <p:txBody>
          <a:bodyPr/>
          <a:lstStyle/>
          <a:p>
            <a:pPr marL="0" indent="0">
              <a:buNone/>
            </a:pPr>
            <a:r>
              <a:rPr lang="en-US" dirty="0"/>
              <a:t>A unidirectional glass fiber reinforced epoxy has 50 vol% of fiber. Estimate its thermal conductivity parallel to the fibers. </a:t>
            </a:r>
            <a:br>
              <a:rPr lang="en-US" dirty="0"/>
            </a:br>
            <a:r>
              <a:rPr lang="en-US" dirty="0"/>
              <a:t>Given </a:t>
            </a:r>
            <a:r>
              <a:rPr lang="en-US" dirty="0" err="1"/>
              <a:t>k</a:t>
            </a:r>
            <a:r>
              <a:rPr lang="en-US" baseline="-25000" dirty="0" err="1"/>
              <a:t>glass</a:t>
            </a:r>
            <a:r>
              <a:rPr lang="en-US" dirty="0"/>
              <a:t> = 0.9 W/mK, </a:t>
            </a:r>
            <a:r>
              <a:rPr lang="en-US" dirty="0" err="1"/>
              <a:t>k</a:t>
            </a:r>
            <a:r>
              <a:rPr lang="en-US" baseline="-25000" dirty="0" err="1"/>
              <a:t>epoxy</a:t>
            </a:r>
            <a:r>
              <a:rPr lang="en-US" dirty="0"/>
              <a:t> = 0.15 W/</a:t>
            </a:r>
            <a:r>
              <a:rPr lang="en-US" dirty="0" err="1"/>
              <a:t>mK.</a:t>
            </a:r>
            <a:endParaRPr lang="en-US" dirty="0"/>
          </a:p>
          <a:p>
            <a:pPr marL="0" indent="0">
              <a:buNone/>
            </a:pPr>
            <a:r>
              <a:rPr lang="en-US" dirty="0">
                <a:solidFill>
                  <a:srgbClr val="FF0000"/>
                </a:solidFill>
              </a:rPr>
              <a:t>Solution</a:t>
            </a:r>
          </a:p>
          <a:p>
            <a:pPr marL="0" indent="0">
              <a:buNone/>
            </a:pPr>
            <a:r>
              <a:rPr lang="en-US" dirty="0"/>
              <a:t>Glass fiber is isotropic, i.e., k</a:t>
            </a:r>
            <a:r>
              <a:rPr lang="en-US" baseline="-25000" dirty="0"/>
              <a:t>f1</a:t>
            </a:r>
            <a:r>
              <a:rPr lang="en-US" dirty="0"/>
              <a:t> = k</a:t>
            </a:r>
            <a:r>
              <a:rPr lang="en-US" baseline="-25000" dirty="0"/>
              <a:t>f2</a:t>
            </a:r>
            <a:r>
              <a:rPr lang="en-US" dirty="0"/>
              <a:t> = </a:t>
            </a:r>
            <a:r>
              <a:rPr lang="en-US" dirty="0" err="1"/>
              <a:t>k</a:t>
            </a:r>
            <a:r>
              <a:rPr lang="en-US" baseline="-25000" dirty="0" err="1"/>
              <a:t>f</a:t>
            </a:r>
            <a:r>
              <a:rPr lang="en-US" dirty="0"/>
              <a:t>. The longitudinal thermal conductivity is given by: </a:t>
            </a:r>
          </a:p>
          <a:p>
            <a:pPr marL="0" indent="0" algn="ctr">
              <a:buNone/>
            </a:pPr>
            <a:r>
              <a:rPr lang="en-US" dirty="0" err="1"/>
              <a:t>k</a:t>
            </a:r>
            <a:r>
              <a:rPr lang="en-US" baseline="-25000" dirty="0" err="1"/>
              <a:t>ct</a:t>
            </a:r>
            <a:r>
              <a:rPr lang="en-US" dirty="0"/>
              <a:t> = </a:t>
            </a:r>
            <a:r>
              <a:rPr lang="en-US" dirty="0" err="1"/>
              <a:t>V</a:t>
            </a:r>
            <a:r>
              <a:rPr lang="en-US" baseline="-25000" dirty="0" err="1"/>
              <a:t>m</a:t>
            </a:r>
            <a:r>
              <a:rPr lang="en-US" dirty="0" err="1"/>
              <a:t>k</a:t>
            </a:r>
            <a:r>
              <a:rPr lang="en-US" baseline="-25000" dirty="0" err="1"/>
              <a:t>m</a:t>
            </a:r>
            <a:r>
              <a:rPr lang="en-US" dirty="0"/>
              <a:t> + </a:t>
            </a:r>
            <a:r>
              <a:rPr lang="en-US" dirty="0" err="1"/>
              <a:t>V</a:t>
            </a:r>
            <a:r>
              <a:rPr lang="en-US" baseline="-25000" dirty="0" err="1"/>
              <a:t>f</a:t>
            </a:r>
            <a:r>
              <a:rPr lang="en-US" dirty="0" err="1"/>
              <a:t>k</a:t>
            </a:r>
            <a:r>
              <a:rPr lang="en-US" baseline="-25000" dirty="0" err="1"/>
              <a:t>f</a:t>
            </a:r>
            <a:r>
              <a:rPr lang="en-US" baseline="-25000" dirty="0"/>
              <a:t> </a:t>
            </a:r>
          </a:p>
          <a:p>
            <a:pPr marL="0" indent="0" algn="ctr">
              <a:buNone/>
            </a:pPr>
            <a:r>
              <a:rPr lang="en-US" dirty="0"/>
              <a:t>	     = 0.5 </a:t>
            </a:r>
            <a:r>
              <a:rPr lang="el-GR" dirty="0"/>
              <a:t>Χ 0.15 + 0.5 Χ 0.9</a:t>
            </a:r>
            <a:r>
              <a:rPr lang="en-US" dirty="0"/>
              <a:t> </a:t>
            </a:r>
          </a:p>
          <a:p>
            <a:pPr marL="0" indent="0" algn="ctr">
              <a:buNone/>
            </a:pPr>
            <a:r>
              <a:rPr lang="el-GR" dirty="0"/>
              <a:t>	     = 0.075 + 0.45 = 0.525 </a:t>
            </a:r>
            <a:r>
              <a:rPr lang="en-US" dirty="0"/>
              <a:t>W/mK</a:t>
            </a:r>
          </a:p>
          <a:p>
            <a:pPr marL="0" indent="0">
              <a:buNone/>
            </a:pPr>
            <a:endParaRPr lang="en-US" dirty="0"/>
          </a:p>
        </p:txBody>
      </p:sp>
    </p:spTree>
    <p:extLst>
      <p:ext uri="{BB962C8B-B14F-4D97-AF65-F5344CB8AC3E}">
        <p14:creationId xmlns:p14="http://schemas.microsoft.com/office/powerpoint/2010/main" val="424366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D1B8085-F5F5-0159-1DAB-36F175869CF7}"/>
              </a:ext>
            </a:extLst>
          </p:cNvPr>
          <p:cNvSpPr>
            <a:spLocks noGrp="1"/>
          </p:cNvSpPr>
          <p:nvPr>
            <p:ph type="title"/>
          </p:nvPr>
        </p:nvSpPr>
        <p:spPr/>
        <p:txBody>
          <a:bodyPr/>
          <a:lstStyle/>
          <a:p>
            <a:r>
              <a:rPr lang="en-US" dirty="0"/>
              <a:t>Micromechanics - Electrical Conductivity</a:t>
            </a:r>
          </a:p>
        </p:txBody>
      </p:sp>
      <p:sp>
        <p:nvSpPr>
          <p:cNvPr id="3" name="Θέση περιεχομένου 2">
            <a:extLst>
              <a:ext uri="{FF2B5EF4-FFF2-40B4-BE49-F238E27FC236}">
                <a16:creationId xmlns:a16="http://schemas.microsoft.com/office/drawing/2014/main" id="{485C5777-D1D9-DEEB-B9C7-C806CF414DAA}"/>
              </a:ext>
            </a:extLst>
          </p:cNvPr>
          <p:cNvSpPr>
            <a:spLocks noGrp="1"/>
          </p:cNvSpPr>
          <p:nvPr>
            <p:ph idx="1"/>
          </p:nvPr>
        </p:nvSpPr>
        <p:spPr>
          <a:xfrm>
            <a:off x="677334" y="1819938"/>
            <a:ext cx="8596668" cy="4428462"/>
          </a:xfrm>
        </p:spPr>
        <p:txBody>
          <a:bodyPr>
            <a:normAutofit fontScale="92500" lnSpcReduction="10000"/>
          </a:bodyPr>
          <a:lstStyle/>
          <a:p>
            <a:pPr algn="just"/>
            <a:r>
              <a:rPr lang="en-US" dirty="0"/>
              <a:t>Electrical conductivity (or its inverse electrical resistivity) is another important physical property.</a:t>
            </a:r>
          </a:p>
          <a:p>
            <a:pPr algn="just"/>
            <a:r>
              <a:rPr lang="en-US" dirty="0"/>
              <a:t>In terms of electrical conductivity, composites represent a mixed bag.</a:t>
            </a:r>
          </a:p>
          <a:p>
            <a:pPr algn="just"/>
            <a:r>
              <a:rPr lang="en-US" dirty="0"/>
              <a:t>PMCs and CMCs are generally poor electrical conductors.</a:t>
            </a:r>
          </a:p>
          <a:p>
            <a:pPr algn="just"/>
            <a:r>
              <a:rPr lang="en-US" dirty="0"/>
              <a:t>The electrical conductivity of polymers can be increased by the addition of carbon fibers, carbon black, and graphite particles.</a:t>
            </a:r>
          </a:p>
          <a:p>
            <a:pPr algn="just"/>
            <a:r>
              <a:rPr lang="en-US" dirty="0"/>
              <a:t>Physical properties such as thermal and electrical conductivity of composites depend on the properties of the matrix and reinforcement, their volume fractions, characteristics of the interface region, shape of the reinforcement, and the connectivity of the phases.</a:t>
            </a:r>
          </a:p>
          <a:p>
            <a:pPr algn="just"/>
            <a:r>
              <a:rPr lang="en-US" dirty="0"/>
              <a:t>The conductivity (thermal or electrical) of a composite will depend on conductivity characteristics of the matrix, reinforcement, volume fraction and aspect ratio of the reinforcement, and, of course, the interfacial characteristics. In particular, interfacial resistance will vary with the form and size of reinforcement.</a:t>
            </a:r>
          </a:p>
        </p:txBody>
      </p:sp>
    </p:spTree>
    <p:extLst>
      <p:ext uri="{BB962C8B-B14F-4D97-AF65-F5344CB8AC3E}">
        <p14:creationId xmlns:p14="http://schemas.microsoft.com/office/powerpoint/2010/main" val="2682795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D1B8085-F5F5-0159-1DAB-36F175869CF7}"/>
              </a:ext>
            </a:extLst>
          </p:cNvPr>
          <p:cNvSpPr>
            <a:spLocks noGrp="1"/>
          </p:cNvSpPr>
          <p:nvPr>
            <p:ph type="title"/>
          </p:nvPr>
        </p:nvSpPr>
        <p:spPr/>
        <p:txBody>
          <a:bodyPr/>
          <a:lstStyle/>
          <a:p>
            <a:r>
              <a:rPr lang="en-US" dirty="0"/>
              <a:t>Micromechanics </a:t>
            </a:r>
            <a:br>
              <a:rPr lang="en-US" dirty="0"/>
            </a:br>
            <a:r>
              <a:rPr lang="en-US" dirty="0" err="1"/>
              <a:t>Hygral</a:t>
            </a:r>
            <a:r>
              <a:rPr lang="en-US" dirty="0"/>
              <a:t> and Thermal Stresses</a:t>
            </a:r>
          </a:p>
        </p:txBody>
      </p:sp>
      <p:sp>
        <p:nvSpPr>
          <p:cNvPr id="3" name="Θέση περιεχομένου 2">
            <a:extLst>
              <a:ext uri="{FF2B5EF4-FFF2-40B4-BE49-F238E27FC236}">
                <a16:creationId xmlns:a16="http://schemas.microsoft.com/office/drawing/2014/main" id="{485C5777-D1D9-DEEB-B9C7-C806CF414DAA}"/>
              </a:ext>
            </a:extLst>
          </p:cNvPr>
          <p:cNvSpPr>
            <a:spLocks noGrp="1"/>
          </p:cNvSpPr>
          <p:nvPr>
            <p:ph idx="1"/>
          </p:nvPr>
        </p:nvSpPr>
        <p:spPr>
          <a:xfrm>
            <a:off x="677334" y="1819938"/>
            <a:ext cx="8596668" cy="4428462"/>
          </a:xfrm>
        </p:spPr>
        <p:txBody>
          <a:bodyPr>
            <a:normAutofit/>
          </a:bodyPr>
          <a:lstStyle/>
          <a:p>
            <a:pPr algn="just"/>
            <a:r>
              <a:rPr lang="en-US" dirty="0" err="1"/>
              <a:t>Hygroscopy</a:t>
            </a:r>
            <a:r>
              <a:rPr lang="en-US" dirty="0"/>
              <a:t>, the ability of a substance to absorb water, can be a problem with polymeric resins and natural fibers because it can lead to swelling. Swelling can lead to stresses if, as is likely in a composite, the material is not allowed to expand freely because of the presence of a second component.</a:t>
            </a:r>
          </a:p>
          <a:p>
            <a:pPr algn="just"/>
            <a:r>
              <a:rPr lang="en-US" dirty="0"/>
              <a:t>Such stresses resulting from moisture absorption or </a:t>
            </a:r>
            <a:r>
              <a:rPr lang="en-US" dirty="0" err="1"/>
              <a:t>hygroscopy</a:t>
            </a:r>
            <a:r>
              <a:rPr lang="en-US" dirty="0"/>
              <a:t> are called </a:t>
            </a:r>
            <a:r>
              <a:rPr lang="en-US" dirty="0" err="1">
                <a:solidFill>
                  <a:srgbClr val="FF0000"/>
                </a:solidFill>
              </a:rPr>
              <a:t>hygral</a:t>
            </a:r>
            <a:r>
              <a:rPr lang="en-US" dirty="0">
                <a:solidFill>
                  <a:srgbClr val="FF0000"/>
                </a:solidFill>
              </a:rPr>
              <a:t> stresses</a:t>
            </a:r>
            <a:r>
              <a:rPr lang="en-US" dirty="0"/>
              <a:t>.</a:t>
            </a:r>
          </a:p>
          <a:p>
            <a:pPr algn="just"/>
            <a:r>
              <a:rPr lang="en-US" dirty="0">
                <a:solidFill>
                  <a:srgbClr val="FF0000"/>
                </a:solidFill>
              </a:rPr>
              <a:t>Thermal stresses </a:t>
            </a:r>
            <a:r>
              <a:rPr lang="en-US" dirty="0"/>
              <a:t>will result in a material when the material is not allowed to expand or contract freely because of a constraint.</a:t>
            </a:r>
          </a:p>
          <a:p>
            <a:pPr algn="just"/>
            <a:r>
              <a:rPr lang="en-US" dirty="0"/>
              <a:t>When both </a:t>
            </a:r>
            <a:r>
              <a:rPr lang="en-US" dirty="0" err="1"/>
              <a:t>hygral</a:t>
            </a:r>
            <a:r>
              <a:rPr lang="en-US" dirty="0"/>
              <a:t> and thermal stresses are present, we call them </a:t>
            </a:r>
            <a:r>
              <a:rPr lang="en-US" dirty="0">
                <a:solidFill>
                  <a:srgbClr val="FF0000"/>
                </a:solidFill>
              </a:rPr>
              <a:t>hygrothermal stresses</a:t>
            </a:r>
            <a:r>
              <a:rPr lang="en-US" dirty="0"/>
              <a:t>. </a:t>
            </a:r>
          </a:p>
          <a:p>
            <a:pPr algn="just"/>
            <a:r>
              <a:rPr lang="en-US" dirty="0"/>
              <a:t>Mathematically, these two types of internal stresses are quite similar, and we can treat them together.</a:t>
            </a:r>
          </a:p>
        </p:txBody>
      </p:sp>
    </p:spTree>
    <p:extLst>
      <p:ext uri="{BB962C8B-B14F-4D97-AF65-F5344CB8AC3E}">
        <p14:creationId xmlns:p14="http://schemas.microsoft.com/office/powerpoint/2010/main" val="2386822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D1B8085-F5F5-0159-1DAB-36F175869CF7}"/>
              </a:ext>
            </a:extLst>
          </p:cNvPr>
          <p:cNvSpPr>
            <a:spLocks noGrp="1"/>
          </p:cNvSpPr>
          <p:nvPr>
            <p:ph type="title"/>
          </p:nvPr>
        </p:nvSpPr>
        <p:spPr/>
        <p:txBody>
          <a:bodyPr/>
          <a:lstStyle/>
          <a:p>
            <a:r>
              <a:rPr lang="en-US" dirty="0"/>
              <a:t>Micromechanics – </a:t>
            </a:r>
            <a:br>
              <a:rPr lang="en-US" dirty="0"/>
            </a:br>
            <a:r>
              <a:rPr lang="en-US" dirty="0" err="1"/>
              <a:t>Hygral</a:t>
            </a:r>
            <a:r>
              <a:rPr lang="en-US" dirty="0"/>
              <a:t> and Thermal Stresses</a:t>
            </a:r>
          </a:p>
        </p:txBody>
      </p:sp>
      <p:pic>
        <p:nvPicPr>
          <p:cNvPr id="5" name="Θέση περιεχομένου 4">
            <a:extLst>
              <a:ext uri="{FF2B5EF4-FFF2-40B4-BE49-F238E27FC236}">
                <a16:creationId xmlns:a16="http://schemas.microsoft.com/office/drawing/2014/main" id="{1B759797-DB5E-6165-BA65-FC13815F2835}"/>
              </a:ext>
            </a:extLst>
          </p:cNvPr>
          <p:cNvPicPr>
            <a:picLocks noGrp="1" noChangeAspect="1"/>
          </p:cNvPicPr>
          <p:nvPr>
            <p:ph idx="1"/>
          </p:nvPr>
        </p:nvPicPr>
        <p:blipFill>
          <a:blip r:embed="rId2"/>
          <a:stretch>
            <a:fillRect/>
          </a:stretch>
        </p:blipFill>
        <p:spPr>
          <a:xfrm>
            <a:off x="1362456" y="1813644"/>
            <a:ext cx="7057644" cy="3528822"/>
          </a:xfrm>
        </p:spPr>
      </p:pic>
      <p:sp>
        <p:nvSpPr>
          <p:cNvPr id="7" name="TextBox 6">
            <a:extLst>
              <a:ext uri="{FF2B5EF4-FFF2-40B4-BE49-F238E27FC236}">
                <a16:creationId xmlns:a16="http://schemas.microsoft.com/office/drawing/2014/main" id="{DC155D9A-BFBE-2DA4-CA09-B6E4EBF83890}"/>
              </a:ext>
            </a:extLst>
          </p:cNvPr>
          <p:cNvSpPr txBox="1"/>
          <p:nvPr/>
        </p:nvSpPr>
        <p:spPr>
          <a:xfrm>
            <a:off x="1859619" y="5342466"/>
            <a:ext cx="6070600" cy="1200329"/>
          </a:xfrm>
          <a:prstGeom prst="rect">
            <a:avLst/>
          </a:prstGeom>
          <a:noFill/>
        </p:spPr>
        <p:txBody>
          <a:bodyPr wrap="square">
            <a:spAutoFit/>
          </a:bodyPr>
          <a:lstStyle/>
          <a:p>
            <a:pPr algn="ctr"/>
            <a:r>
              <a:rPr lang="en-US" dirty="0">
                <a:solidFill>
                  <a:schemeClr val="tx1">
                    <a:lumMod val="75000"/>
                    <a:lumOff val="25000"/>
                  </a:schemeClr>
                </a:solidFill>
              </a:rPr>
              <a:t>(a) Strain-free reference state; (b) thermal strain (</a:t>
            </a:r>
            <a:r>
              <a:rPr lang="en-US" dirty="0" err="1">
                <a:solidFill>
                  <a:schemeClr val="tx1">
                    <a:lumMod val="75000"/>
                    <a:lumOff val="25000"/>
                  </a:schemeClr>
                </a:solidFill>
              </a:rPr>
              <a:t>e</a:t>
            </a:r>
            <a:r>
              <a:rPr lang="en-US" baseline="30000" dirty="0" err="1">
                <a:solidFill>
                  <a:schemeClr val="tx1">
                    <a:lumMod val="75000"/>
                    <a:lumOff val="25000"/>
                  </a:schemeClr>
                </a:solidFill>
              </a:rPr>
              <a:t>T</a:t>
            </a:r>
            <a:r>
              <a:rPr lang="en-US" dirty="0">
                <a:solidFill>
                  <a:schemeClr val="tx1">
                    <a:lumMod val="75000"/>
                    <a:lumOff val="25000"/>
                  </a:schemeClr>
                </a:solidFill>
              </a:rPr>
              <a:t>); (c) </a:t>
            </a:r>
            <a:r>
              <a:rPr lang="en-US" dirty="0" err="1">
                <a:solidFill>
                  <a:schemeClr val="tx1">
                    <a:lumMod val="75000"/>
                    <a:lumOff val="25000"/>
                  </a:schemeClr>
                </a:solidFill>
              </a:rPr>
              <a:t>hygral</a:t>
            </a:r>
            <a:r>
              <a:rPr lang="en-US" dirty="0">
                <a:solidFill>
                  <a:schemeClr val="tx1">
                    <a:lumMod val="75000"/>
                    <a:lumOff val="25000"/>
                  </a:schemeClr>
                </a:solidFill>
              </a:rPr>
              <a:t> (</a:t>
            </a:r>
            <a:r>
              <a:rPr lang="en-US" dirty="0" err="1">
                <a:solidFill>
                  <a:schemeClr val="tx1">
                    <a:lumMod val="75000"/>
                    <a:lumOff val="25000"/>
                  </a:schemeClr>
                </a:solidFill>
              </a:rPr>
              <a:t>e</a:t>
            </a:r>
            <a:r>
              <a:rPr lang="en-US" baseline="30000" dirty="0" err="1">
                <a:solidFill>
                  <a:schemeClr val="tx1">
                    <a:lumMod val="75000"/>
                    <a:lumOff val="25000"/>
                  </a:schemeClr>
                </a:solidFill>
              </a:rPr>
              <a:t>H</a:t>
            </a:r>
            <a:r>
              <a:rPr lang="en-US" dirty="0">
                <a:solidFill>
                  <a:schemeClr val="tx1">
                    <a:lumMod val="75000"/>
                    <a:lumOff val="25000"/>
                  </a:schemeClr>
                </a:solidFill>
              </a:rPr>
              <a:t>) and thermal (</a:t>
            </a:r>
            <a:r>
              <a:rPr lang="en-US" dirty="0" err="1">
                <a:solidFill>
                  <a:schemeClr val="tx1">
                    <a:lumMod val="75000"/>
                    <a:lumOff val="25000"/>
                  </a:schemeClr>
                </a:solidFill>
              </a:rPr>
              <a:t>e</a:t>
            </a:r>
            <a:r>
              <a:rPr lang="en-US" baseline="30000" dirty="0" err="1">
                <a:solidFill>
                  <a:schemeClr val="tx1">
                    <a:lumMod val="75000"/>
                    <a:lumOff val="25000"/>
                  </a:schemeClr>
                </a:solidFill>
              </a:rPr>
              <a:t>T</a:t>
            </a:r>
            <a:r>
              <a:rPr lang="en-US" dirty="0">
                <a:solidFill>
                  <a:schemeClr val="tx1">
                    <a:lumMod val="75000"/>
                    <a:lumOff val="25000"/>
                  </a:schemeClr>
                </a:solidFill>
              </a:rPr>
              <a:t>) strains; and (</a:t>
            </a:r>
            <a:br>
              <a:rPr lang="en-US" dirty="0">
                <a:solidFill>
                  <a:schemeClr val="tx1">
                    <a:lumMod val="75000"/>
                    <a:lumOff val="25000"/>
                  </a:schemeClr>
                </a:solidFill>
              </a:rPr>
            </a:br>
            <a:r>
              <a:rPr lang="en-US" dirty="0">
                <a:solidFill>
                  <a:schemeClr val="tx1">
                    <a:lumMod val="75000"/>
                    <a:lumOff val="25000"/>
                  </a:schemeClr>
                </a:solidFill>
              </a:rPr>
              <a:t>d) final state: </a:t>
            </a:r>
            <a:r>
              <a:rPr lang="en-US" dirty="0" err="1">
                <a:solidFill>
                  <a:schemeClr val="tx1">
                    <a:lumMod val="75000"/>
                    <a:lumOff val="25000"/>
                  </a:schemeClr>
                </a:solidFill>
              </a:rPr>
              <a:t>hygral</a:t>
            </a:r>
            <a:r>
              <a:rPr lang="en-US" dirty="0">
                <a:solidFill>
                  <a:schemeClr val="tx1">
                    <a:lumMod val="75000"/>
                    <a:lumOff val="25000"/>
                  </a:schemeClr>
                </a:solidFill>
              </a:rPr>
              <a:t> (</a:t>
            </a:r>
            <a:r>
              <a:rPr lang="en-US" dirty="0" err="1">
                <a:solidFill>
                  <a:schemeClr val="tx1">
                    <a:lumMod val="75000"/>
                    <a:lumOff val="25000"/>
                  </a:schemeClr>
                </a:solidFill>
              </a:rPr>
              <a:t>e</a:t>
            </a:r>
            <a:r>
              <a:rPr lang="en-US" baseline="30000" dirty="0" err="1">
                <a:solidFill>
                  <a:schemeClr val="tx1">
                    <a:lumMod val="75000"/>
                    <a:lumOff val="25000"/>
                  </a:schemeClr>
                </a:solidFill>
              </a:rPr>
              <a:t>H</a:t>
            </a:r>
            <a:r>
              <a:rPr lang="en-US" dirty="0">
                <a:solidFill>
                  <a:schemeClr val="tx1">
                    <a:lumMod val="75000"/>
                    <a:lumOff val="25000"/>
                  </a:schemeClr>
                </a:solidFill>
              </a:rPr>
              <a:t>), thermal (</a:t>
            </a:r>
            <a:r>
              <a:rPr lang="en-US" dirty="0" err="1">
                <a:solidFill>
                  <a:schemeClr val="tx1">
                    <a:lumMod val="75000"/>
                    <a:lumOff val="25000"/>
                  </a:schemeClr>
                </a:solidFill>
              </a:rPr>
              <a:t>e</a:t>
            </a:r>
            <a:r>
              <a:rPr lang="en-US" baseline="30000" dirty="0" err="1">
                <a:solidFill>
                  <a:schemeClr val="tx1">
                    <a:lumMod val="75000"/>
                    <a:lumOff val="25000"/>
                  </a:schemeClr>
                </a:solidFill>
              </a:rPr>
              <a:t>T</a:t>
            </a:r>
            <a:r>
              <a:rPr lang="en-US" dirty="0">
                <a:solidFill>
                  <a:schemeClr val="tx1">
                    <a:lumMod val="75000"/>
                    <a:lumOff val="25000"/>
                  </a:schemeClr>
                </a:solidFill>
              </a:rPr>
              <a:t>), and mechanical strain</a:t>
            </a:r>
          </a:p>
        </p:txBody>
      </p:sp>
    </p:spTree>
    <p:extLst>
      <p:ext uri="{BB962C8B-B14F-4D97-AF65-F5344CB8AC3E}">
        <p14:creationId xmlns:p14="http://schemas.microsoft.com/office/powerpoint/2010/main" val="2142780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D1B8085-F5F5-0159-1DAB-36F175869CF7}"/>
              </a:ext>
            </a:extLst>
          </p:cNvPr>
          <p:cNvSpPr>
            <a:spLocks noGrp="1"/>
          </p:cNvSpPr>
          <p:nvPr>
            <p:ph type="title"/>
          </p:nvPr>
        </p:nvSpPr>
        <p:spPr/>
        <p:txBody>
          <a:bodyPr/>
          <a:lstStyle/>
          <a:p>
            <a:r>
              <a:rPr lang="en-US" dirty="0"/>
              <a:t>Micromechanics  </a:t>
            </a:r>
            <a:br>
              <a:rPr lang="en-US" dirty="0"/>
            </a:br>
            <a:r>
              <a:rPr lang="en-US" dirty="0"/>
              <a:t>Thermal Stresses in Composites</a:t>
            </a:r>
          </a:p>
        </p:txBody>
      </p:sp>
      <p:sp>
        <p:nvSpPr>
          <p:cNvPr id="4" name="Θέση περιεχομένου 3">
            <a:extLst>
              <a:ext uri="{FF2B5EF4-FFF2-40B4-BE49-F238E27FC236}">
                <a16:creationId xmlns:a16="http://schemas.microsoft.com/office/drawing/2014/main" id="{4809AED9-646D-FED6-2E9F-4A50B7116724}"/>
              </a:ext>
            </a:extLst>
          </p:cNvPr>
          <p:cNvSpPr>
            <a:spLocks noGrp="1"/>
          </p:cNvSpPr>
          <p:nvPr>
            <p:ph idx="1"/>
          </p:nvPr>
        </p:nvSpPr>
        <p:spPr>
          <a:xfrm>
            <a:off x="677334" y="1930401"/>
            <a:ext cx="8596668" cy="4110962"/>
          </a:xfrm>
        </p:spPr>
        <p:txBody>
          <a:bodyPr>
            <a:normAutofit fontScale="92500" lnSpcReduction="10000"/>
          </a:bodyPr>
          <a:lstStyle/>
          <a:p>
            <a:pPr algn="just"/>
            <a:r>
              <a:rPr lang="en-US" dirty="0"/>
              <a:t>During curing or solidification of the matrix around reinforcement fibers or particles, a large magnitude of shrinkage stresses can result.</a:t>
            </a:r>
          </a:p>
          <a:p>
            <a:pPr algn="just"/>
            <a:r>
              <a:rPr lang="en-US" dirty="0"/>
              <a:t>The thermal stresses generated depend on the reinforcement volume fraction, reinforcement geometry, thermal mismatch (</a:t>
            </a:r>
            <a:r>
              <a:rPr lang="el-GR" dirty="0"/>
              <a:t>Δα</a:t>
            </a:r>
            <a:r>
              <a:rPr lang="en-US" dirty="0"/>
              <a:t>), and the modulus ratio, E</a:t>
            </a:r>
            <a:r>
              <a:rPr lang="en-US" baseline="-25000" dirty="0"/>
              <a:t>r</a:t>
            </a:r>
            <a:r>
              <a:rPr lang="en-US" dirty="0"/>
              <a:t>/</a:t>
            </a:r>
            <a:r>
              <a:rPr lang="en-US" dirty="0" err="1"/>
              <a:t>E</a:t>
            </a:r>
            <a:r>
              <a:rPr lang="en-US" baseline="-25000" dirty="0" err="1"/>
              <a:t>m</a:t>
            </a:r>
            <a:r>
              <a:rPr lang="en-US" dirty="0"/>
              <a:t> where E is the</a:t>
            </a:r>
            <a:r>
              <a:rPr lang="el-GR" dirty="0"/>
              <a:t> </a:t>
            </a:r>
            <a:r>
              <a:rPr lang="en-US" dirty="0"/>
              <a:t>Young’s modulus and the subscripts r and m refer to the reinforcement and matrix,</a:t>
            </a:r>
            <a:r>
              <a:rPr lang="el-GR" dirty="0"/>
              <a:t> </a:t>
            </a:r>
            <a:r>
              <a:rPr lang="en-US" dirty="0"/>
              <a:t>respectively.</a:t>
            </a:r>
            <a:endParaRPr lang="el-GR" dirty="0"/>
          </a:p>
          <a:p>
            <a:pPr algn="just"/>
            <a:r>
              <a:rPr lang="en-US" dirty="0"/>
              <a:t>Generally, </a:t>
            </a:r>
            <a:r>
              <a:rPr lang="el-GR" dirty="0"/>
              <a:t>α</a:t>
            </a:r>
            <a:r>
              <a:rPr lang="en-US" baseline="-25000" dirty="0"/>
              <a:t>m</a:t>
            </a:r>
            <a:r>
              <a:rPr lang="en-US" dirty="0"/>
              <a:t> &gt; </a:t>
            </a:r>
            <a:r>
              <a:rPr lang="el-GR" dirty="0"/>
              <a:t>α</a:t>
            </a:r>
            <a:r>
              <a:rPr lang="en-US" baseline="-25000" dirty="0"/>
              <a:t>f</a:t>
            </a:r>
            <a:r>
              <a:rPr lang="en-US" dirty="0"/>
              <a:t>, that is, on cooling from T</a:t>
            </a:r>
            <a:r>
              <a:rPr lang="en-US" baseline="-25000" dirty="0"/>
              <a:t>0</a:t>
            </a:r>
            <a:r>
              <a:rPr lang="en-US" dirty="0"/>
              <a:t> to T (T</a:t>
            </a:r>
            <a:r>
              <a:rPr lang="en-US" baseline="-25000" dirty="0"/>
              <a:t>0</a:t>
            </a:r>
            <a:r>
              <a:rPr lang="en-US" dirty="0"/>
              <a:t> &gt; T), the</a:t>
            </a:r>
            <a:r>
              <a:rPr lang="el-GR" dirty="0"/>
              <a:t> </a:t>
            </a:r>
            <a:r>
              <a:rPr lang="en-US" dirty="0"/>
              <a:t>matrix would tend to contract more than the fibers, causing the fibers to experience</a:t>
            </a:r>
            <a:r>
              <a:rPr lang="el-GR" dirty="0"/>
              <a:t> </a:t>
            </a:r>
            <a:r>
              <a:rPr lang="en-US" dirty="0"/>
              <a:t>axial compression.</a:t>
            </a:r>
            <a:endParaRPr lang="el-GR" dirty="0"/>
          </a:p>
          <a:p>
            <a:pPr algn="just"/>
            <a:r>
              <a:rPr lang="en-US" dirty="0"/>
              <a:t>In extreme cases, fiber buckling can also lead to the generation</a:t>
            </a:r>
            <a:r>
              <a:rPr lang="el-GR" dirty="0"/>
              <a:t> </a:t>
            </a:r>
            <a:r>
              <a:rPr lang="en-US" dirty="0"/>
              <a:t>of interfacial shear stresses. This problem of thermal stresses in composite materials</a:t>
            </a:r>
            <a:r>
              <a:rPr lang="el-GR" dirty="0"/>
              <a:t> </a:t>
            </a:r>
            <a:r>
              <a:rPr lang="en-US" dirty="0"/>
              <a:t>is a most serious and important problem. </a:t>
            </a:r>
            <a:endParaRPr lang="el-GR" dirty="0"/>
          </a:p>
          <a:p>
            <a:pPr algn="just"/>
            <a:r>
              <a:rPr lang="en-US" dirty="0"/>
              <a:t>It is worth repeating that thermal stresses</a:t>
            </a:r>
            <a:r>
              <a:rPr lang="el-GR" dirty="0"/>
              <a:t> </a:t>
            </a:r>
            <a:r>
              <a:rPr lang="en-US" dirty="0"/>
              <a:t>are internal stresses that arise whenever there is a constraint on the free dimensional change of a body</a:t>
            </a:r>
          </a:p>
        </p:txBody>
      </p:sp>
    </p:spTree>
    <p:extLst>
      <p:ext uri="{BB962C8B-B14F-4D97-AF65-F5344CB8AC3E}">
        <p14:creationId xmlns:p14="http://schemas.microsoft.com/office/powerpoint/2010/main" val="3894636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059E480-8E40-4F3F-84D3-1BDE9DA2AEE6}"/>
              </a:ext>
            </a:extLst>
          </p:cNvPr>
          <p:cNvSpPr>
            <a:spLocks noGrp="1"/>
          </p:cNvSpPr>
          <p:nvPr>
            <p:ph type="title"/>
          </p:nvPr>
        </p:nvSpPr>
        <p:spPr/>
        <p:txBody>
          <a:bodyPr/>
          <a:lstStyle/>
          <a:p>
            <a:r>
              <a:rPr lang="en-US" dirty="0"/>
              <a:t>Micromechanics – Introduction </a:t>
            </a:r>
          </a:p>
        </p:txBody>
      </p:sp>
      <p:sp>
        <p:nvSpPr>
          <p:cNvPr id="3" name="Θέση περιεχομένου 2">
            <a:extLst>
              <a:ext uri="{FF2B5EF4-FFF2-40B4-BE49-F238E27FC236}">
                <a16:creationId xmlns:a16="http://schemas.microsoft.com/office/drawing/2014/main" id="{9A0D98B8-5F01-3E4E-3F16-4B58486FB32F}"/>
              </a:ext>
            </a:extLst>
          </p:cNvPr>
          <p:cNvSpPr>
            <a:spLocks noGrp="1"/>
          </p:cNvSpPr>
          <p:nvPr>
            <p:ph idx="1"/>
          </p:nvPr>
        </p:nvSpPr>
        <p:spPr/>
        <p:txBody>
          <a:bodyPr/>
          <a:lstStyle/>
          <a:p>
            <a:pPr algn="just"/>
            <a:r>
              <a:rPr lang="en-US" dirty="0"/>
              <a:t>It is of great importance to be able </a:t>
            </a:r>
            <a:r>
              <a:rPr lang="en-US" dirty="0">
                <a:solidFill>
                  <a:srgbClr val="FF0000"/>
                </a:solidFill>
              </a:rPr>
              <a:t>to predict the properties of a composite, given the properties of the components and the geometric arrangement of the components in the composite</a:t>
            </a:r>
            <a:r>
              <a:rPr lang="en-US" dirty="0"/>
              <a:t>.</a:t>
            </a:r>
          </a:p>
          <a:p>
            <a:pPr algn="just"/>
            <a:r>
              <a:rPr lang="en-US" dirty="0"/>
              <a:t>A particularly simple case is the </a:t>
            </a:r>
            <a:r>
              <a:rPr lang="en-US" dirty="0">
                <a:solidFill>
                  <a:srgbClr val="FF0000"/>
                </a:solidFill>
              </a:rPr>
              <a:t>rule-of-mixtures</a:t>
            </a:r>
            <a:r>
              <a:rPr lang="en-US" dirty="0"/>
              <a:t>, a rough tool that considers the composite properties as volume-weighted averages of the component properties. It is important to realize that the rule-of-mixtures works in only certain simple situations.</a:t>
            </a:r>
          </a:p>
          <a:p>
            <a:pPr algn="just"/>
            <a:r>
              <a:rPr lang="en-US" dirty="0"/>
              <a:t>When more precise information is desired, it is better to use more sophisticated approaches based on the theory of elasticity.</a:t>
            </a:r>
          </a:p>
        </p:txBody>
      </p:sp>
    </p:spTree>
    <p:extLst>
      <p:ext uri="{BB962C8B-B14F-4D97-AF65-F5344CB8AC3E}">
        <p14:creationId xmlns:p14="http://schemas.microsoft.com/office/powerpoint/2010/main" val="10087802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D1B8085-F5F5-0159-1DAB-36F175869CF7}"/>
              </a:ext>
            </a:extLst>
          </p:cNvPr>
          <p:cNvSpPr>
            <a:spLocks noGrp="1"/>
          </p:cNvSpPr>
          <p:nvPr>
            <p:ph type="title"/>
          </p:nvPr>
        </p:nvSpPr>
        <p:spPr/>
        <p:txBody>
          <a:bodyPr/>
          <a:lstStyle/>
          <a:p>
            <a:r>
              <a:rPr lang="en-US" dirty="0"/>
              <a:t>Micromechanics – </a:t>
            </a:r>
            <a:br>
              <a:rPr lang="en-US" dirty="0"/>
            </a:br>
            <a:r>
              <a:rPr lang="en-US" dirty="0"/>
              <a:t>Thermal Stresses in Composites</a:t>
            </a:r>
          </a:p>
        </p:txBody>
      </p:sp>
      <p:pic>
        <p:nvPicPr>
          <p:cNvPr id="3" name="Εικόνα 2">
            <a:extLst>
              <a:ext uri="{FF2B5EF4-FFF2-40B4-BE49-F238E27FC236}">
                <a16:creationId xmlns:a16="http://schemas.microsoft.com/office/drawing/2014/main" id="{5ED41F84-2433-0010-F86D-9FB13220F937}"/>
              </a:ext>
            </a:extLst>
          </p:cNvPr>
          <p:cNvPicPr>
            <a:picLocks noChangeAspect="1"/>
          </p:cNvPicPr>
          <p:nvPr/>
        </p:nvPicPr>
        <p:blipFill>
          <a:blip r:embed="rId2"/>
          <a:stretch>
            <a:fillRect/>
          </a:stretch>
        </p:blipFill>
        <p:spPr>
          <a:xfrm>
            <a:off x="1143338" y="1788047"/>
            <a:ext cx="3868721" cy="3455604"/>
          </a:xfrm>
          <a:prstGeom prst="rect">
            <a:avLst/>
          </a:prstGeom>
        </p:spPr>
      </p:pic>
      <p:sp>
        <p:nvSpPr>
          <p:cNvPr id="8" name="TextBox 7">
            <a:extLst>
              <a:ext uri="{FF2B5EF4-FFF2-40B4-BE49-F238E27FC236}">
                <a16:creationId xmlns:a16="http://schemas.microsoft.com/office/drawing/2014/main" id="{C275E006-3A55-3F16-1CE9-3D2D6E61A056}"/>
              </a:ext>
            </a:extLst>
          </p:cNvPr>
          <p:cNvSpPr txBox="1"/>
          <p:nvPr/>
        </p:nvSpPr>
        <p:spPr>
          <a:xfrm>
            <a:off x="677334" y="5243651"/>
            <a:ext cx="4800731" cy="1477328"/>
          </a:xfrm>
          <a:prstGeom prst="rect">
            <a:avLst/>
          </a:prstGeom>
          <a:noFill/>
        </p:spPr>
        <p:txBody>
          <a:bodyPr wrap="square">
            <a:spAutoFit/>
          </a:bodyPr>
          <a:lstStyle/>
          <a:p>
            <a:pPr algn="ctr"/>
            <a:r>
              <a:rPr lang="en-US" dirty="0">
                <a:solidFill>
                  <a:schemeClr val="tx1">
                    <a:lumMod val="75000"/>
                    <a:lumOff val="25000"/>
                  </a:schemeClr>
                </a:solidFill>
              </a:rPr>
              <a:t>Three-dimensional thermal stress state in a tungsten fiber/copper matrix composite for two different volume fractions. Note the change in </a:t>
            </a:r>
            <a:r>
              <a:rPr lang="en-US" dirty="0" err="1">
                <a:solidFill>
                  <a:schemeClr val="tx1">
                    <a:lumMod val="75000"/>
                    <a:lumOff val="25000"/>
                  </a:schemeClr>
                </a:solidFill>
              </a:rPr>
              <a:t>r</a:t>
            </a:r>
            <a:r>
              <a:rPr lang="en-US" baseline="-25000" dirty="0" err="1">
                <a:solidFill>
                  <a:schemeClr val="tx1">
                    <a:lumMod val="75000"/>
                    <a:lumOff val="25000"/>
                  </a:schemeClr>
                </a:solidFill>
              </a:rPr>
              <a:t>z</a:t>
            </a:r>
            <a:r>
              <a:rPr lang="en-US" dirty="0">
                <a:solidFill>
                  <a:schemeClr val="tx1">
                    <a:lumMod val="75000"/>
                    <a:lumOff val="25000"/>
                  </a:schemeClr>
                </a:solidFill>
              </a:rPr>
              <a:t> level with </a:t>
            </a:r>
            <a:r>
              <a:rPr lang="en-US" dirty="0" err="1">
                <a:solidFill>
                  <a:schemeClr val="tx1">
                    <a:lumMod val="75000"/>
                    <a:lumOff val="25000"/>
                  </a:schemeClr>
                </a:solidFill>
              </a:rPr>
              <a:t>V</a:t>
            </a:r>
            <a:r>
              <a:rPr lang="en-US" baseline="-25000" dirty="0" err="1">
                <a:solidFill>
                  <a:schemeClr val="tx1">
                    <a:lumMod val="75000"/>
                    <a:lumOff val="25000"/>
                  </a:schemeClr>
                </a:solidFill>
              </a:rPr>
              <a:t>f</a:t>
            </a:r>
            <a:r>
              <a:rPr lang="en-US" dirty="0">
                <a:solidFill>
                  <a:schemeClr val="tx1">
                    <a:lumMod val="75000"/>
                    <a:lumOff val="25000"/>
                  </a:schemeClr>
                </a:solidFill>
              </a:rPr>
              <a:t>. </a:t>
            </a:r>
            <a:br>
              <a:rPr lang="en-US" dirty="0">
                <a:solidFill>
                  <a:schemeClr val="tx1">
                    <a:lumMod val="75000"/>
                    <a:lumOff val="25000"/>
                  </a:schemeClr>
                </a:solidFill>
              </a:rPr>
            </a:br>
            <a:r>
              <a:rPr lang="en-US" dirty="0">
                <a:solidFill>
                  <a:schemeClr val="tx1">
                    <a:lumMod val="75000"/>
                    <a:lumOff val="25000"/>
                  </a:schemeClr>
                </a:solidFill>
              </a:rPr>
              <a:t>(From Chawla and Metzger 1972)</a:t>
            </a:r>
          </a:p>
        </p:txBody>
      </p:sp>
      <p:pic>
        <p:nvPicPr>
          <p:cNvPr id="9" name="Εικόνα 8">
            <a:extLst>
              <a:ext uri="{FF2B5EF4-FFF2-40B4-BE49-F238E27FC236}">
                <a16:creationId xmlns:a16="http://schemas.microsoft.com/office/drawing/2014/main" id="{FB51C4F7-947C-DF29-CFF0-3459984F9431}"/>
              </a:ext>
            </a:extLst>
          </p:cNvPr>
          <p:cNvPicPr>
            <a:picLocks noChangeAspect="1"/>
          </p:cNvPicPr>
          <p:nvPr/>
        </p:nvPicPr>
        <p:blipFill>
          <a:blip r:embed="rId3"/>
          <a:stretch>
            <a:fillRect/>
          </a:stretch>
        </p:blipFill>
        <p:spPr>
          <a:xfrm>
            <a:off x="6235042" y="1788047"/>
            <a:ext cx="4683069" cy="3458980"/>
          </a:xfrm>
          <a:prstGeom prst="rect">
            <a:avLst/>
          </a:prstGeom>
        </p:spPr>
      </p:pic>
      <p:sp>
        <p:nvSpPr>
          <p:cNvPr id="11" name="TextBox 10">
            <a:extLst>
              <a:ext uri="{FF2B5EF4-FFF2-40B4-BE49-F238E27FC236}">
                <a16:creationId xmlns:a16="http://schemas.microsoft.com/office/drawing/2014/main" id="{3A3C7558-F55A-2A8E-78AD-BC6B79C38667}"/>
              </a:ext>
            </a:extLst>
          </p:cNvPr>
          <p:cNvSpPr txBox="1"/>
          <p:nvPr/>
        </p:nvSpPr>
        <p:spPr>
          <a:xfrm>
            <a:off x="5817497" y="5313627"/>
            <a:ext cx="5518160" cy="1477328"/>
          </a:xfrm>
          <a:prstGeom prst="rect">
            <a:avLst/>
          </a:prstGeom>
          <a:noFill/>
        </p:spPr>
        <p:txBody>
          <a:bodyPr wrap="square">
            <a:spAutoFit/>
          </a:bodyPr>
          <a:lstStyle/>
          <a:p>
            <a:pPr algn="ctr"/>
            <a:r>
              <a:rPr lang="en-US" dirty="0">
                <a:solidFill>
                  <a:schemeClr val="tx1">
                    <a:lumMod val="75000"/>
                    <a:lumOff val="25000"/>
                  </a:schemeClr>
                </a:solidFill>
              </a:rPr>
              <a:t>Variation of dislocation density (</a:t>
            </a:r>
            <a:r>
              <a:rPr lang="el-GR" dirty="0">
                <a:solidFill>
                  <a:schemeClr val="tx1">
                    <a:lumMod val="75000"/>
                    <a:lumOff val="25000"/>
                  </a:schemeClr>
                </a:solidFill>
              </a:rPr>
              <a:t>≃</a:t>
            </a:r>
            <a:r>
              <a:rPr lang="en-US" dirty="0">
                <a:solidFill>
                  <a:schemeClr val="tx1">
                    <a:lumMod val="75000"/>
                    <a:lumOff val="25000"/>
                  </a:schemeClr>
                </a:solidFill>
              </a:rPr>
              <a:t> pit density) with distance from the interface. The higher dislocation density in the plateau region with high </a:t>
            </a:r>
            <a:r>
              <a:rPr lang="en-US" dirty="0" err="1">
                <a:solidFill>
                  <a:schemeClr val="tx1">
                    <a:lumMod val="75000"/>
                    <a:lumOff val="25000"/>
                  </a:schemeClr>
                </a:solidFill>
              </a:rPr>
              <a:t>Vf</a:t>
            </a:r>
            <a:r>
              <a:rPr lang="en-US" dirty="0">
                <a:solidFill>
                  <a:schemeClr val="tx1">
                    <a:lumMod val="75000"/>
                    <a:lumOff val="25000"/>
                  </a:schemeClr>
                </a:solidFill>
              </a:rPr>
              <a:t> is due to a higher </a:t>
            </a:r>
            <a:r>
              <a:rPr lang="en-US" dirty="0" err="1">
                <a:solidFill>
                  <a:schemeClr val="tx1">
                    <a:lumMod val="75000"/>
                    <a:lumOff val="25000"/>
                  </a:schemeClr>
                </a:solidFill>
              </a:rPr>
              <a:t>r</a:t>
            </a:r>
            <a:r>
              <a:rPr lang="en-US" baseline="-25000" dirty="0" err="1">
                <a:solidFill>
                  <a:schemeClr val="tx1">
                    <a:lumMod val="75000"/>
                    <a:lumOff val="25000"/>
                  </a:schemeClr>
                </a:solidFill>
              </a:rPr>
              <a:t>z</a:t>
            </a:r>
            <a:r>
              <a:rPr lang="en-US" dirty="0">
                <a:solidFill>
                  <a:schemeClr val="tx1">
                    <a:lumMod val="75000"/>
                    <a:lumOff val="25000"/>
                  </a:schemeClr>
                </a:solidFill>
              </a:rPr>
              <a:t> with higher </a:t>
            </a:r>
            <a:r>
              <a:rPr lang="en-US" dirty="0" err="1">
                <a:solidFill>
                  <a:schemeClr val="tx1">
                    <a:lumMod val="75000"/>
                    <a:lumOff val="25000"/>
                  </a:schemeClr>
                </a:solidFill>
              </a:rPr>
              <a:t>V</a:t>
            </a:r>
            <a:r>
              <a:rPr lang="en-US" baseline="-25000" dirty="0" err="1">
                <a:solidFill>
                  <a:schemeClr val="tx1">
                    <a:lumMod val="75000"/>
                    <a:lumOff val="25000"/>
                  </a:schemeClr>
                </a:solidFill>
              </a:rPr>
              <a:t>f</a:t>
            </a:r>
            <a:r>
              <a:rPr lang="en-US" dirty="0">
                <a:solidFill>
                  <a:schemeClr val="tx1">
                    <a:lumMod val="75000"/>
                    <a:lumOff val="25000"/>
                  </a:schemeClr>
                </a:solidFill>
              </a:rPr>
              <a:t> (next figure). </a:t>
            </a:r>
          </a:p>
          <a:p>
            <a:pPr algn="ctr"/>
            <a:r>
              <a:rPr lang="en-US" dirty="0">
                <a:solidFill>
                  <a:schemeClr val="tx1">
                    <a:lumMod val="75000"/>
                    <a:lumOff val="25000"/>
                  </a:schemeClr>
                </a:solidFill>
              </a:rPr>
              <a:t>(From Chawla and Metzger 1972,</a:t>
            </a:r>
          </a:p>
        </p:txBody>
      </p:sp>
    </p:spTree>
    <p:extLst>
      <p:ext uri="{BB962C8B-B14F-4D97-AF65-F5344CB8AC3E}">
        <p14:creationId xmlns:p14="http://schemas.microsoft.com/office/powerpoint/2010/main" val="2361445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D1B8085-F5F5-0159-1DAB-36F175869CF7}"/>
              </a:ext>
            </a:extLst>
          </p:cNvPr>
          <p:cNvSpPr>
            <a:spLocks noGrp="1"/>
          </p:cNvSpPr>
          <p:nvPr>
            <p:ph type="title"/>
          </p:nvPr>
        </p:nvSpPr>
        <p:spPr/>
        <p:txBody>
          <a:bodyPr/>
          <a:lstStyle/>
          <a:p>
            <a:r>
              <a:rPr lang="en-US" dirty="0"/>
              <a:t>Micromechanics </a:t>
            </a:r>
            <a:br>
              <a:rPr lang="en-US" dirty="0"/>
            </a:br>
            <a:r>
              <a:rPr lang="en-US" dirty="0"/>
              <a:t>Thermal Stresses in Composites</a:t>
            </a:r>
          </a:p>
        </p:txBody>
      </p:sp>
      <p:pic>
        <p:nvPicPr>
          <p:cNvPr id="5" name="Εικόνα 4">
            <a:extLst>
              <a:ext uri="{FF2B5EF4-FFF2-40B4-BE49-F238E27FC236}">
                <a16:creationId xmlns:a16="http://schemas.microsoft.com/office/drawing/2014/main" id="{B3EA501A-3A54-1256-AE8F-B6045F09B481}"/>
              </a:ext>
            </a:extLst>
          </p:cNvPr>
          <p:cNvPicPr>
            <a:picLocks noChangeAspect="1"/>
          </p:cNvPicPr>
          <p:nvPr/>
        </p:nvPicPr>
        <p:blipFill>
          <a:blip r:embed="rId2"/>
          <a:stretch>
            <a:fillRect/>
          </a:stretch>
        </p:blipFill>
        <p:spPr>
          <a:xfrm>
            <a:off x="1902112" y="1794410"/>
            <a:ext cx="6849687" cy="3214547"/>
          </a:xfrm>
          <a:prstGeom prst="rect">
            <a:avLst/>
          </a:prstGeom>
        </p:spPr>
      </p:pic>
      <p:sp>
        <p:nvSpPr>
          <p:cNvPr id="10" name="TextBox 9">
            <a:extLst>
              <a:ext uri="{FF2B5EF4-FFF2-40B4-BE49-F238E27FC236}">
                <a16:creationId xmlns:a16="http://schemas.microsoft.com/office/drawing/2014/main" id="{E7D34AD1-56AA-38AB-D12E-F2B3053D068D}"/>
              </a:ext>
            </a:extLst>
          </p:cNvPr>
          <p:cNvSpPr txBox="1"/>
          <p:nvPr/>
        </p:nvSpPr>
        <p:spPr>
          <a:xfrm>
            <a:off x="1379912" y="5008957"/>
            <a:ext cx="7894089" cy="1754326"/>
          </a:xfrm>
          <a:prstGeom prst="rect">
            <a:avLst/>
          </a:prstGeom>
          <a:noFill/>
        </p:spPr>
        <p:txBody>
          <a:bodyPr wrap="square">
            <a:spAutoFit/>
          </a:bodyPr>
          <a:lstStyle/>
          <a:p>
            <a:pPr algn="ctr"/>
            <a:r>
              <a:rPr lang="en-US" dirty="0">
                <a:solidFill>
                  <a:schemeClr val="tx1">
                    <a:lumMod val="75000"/>
                    <a:lumOff val="25000"/>
                  </a:schemeClr>
                </a:solidFill>
              </a:rPr>
              <a:t>(a) Dislocations generated at </a:t>
            </a:r>
            <a:r>
              <a:rPr lang="en-US" dirty="0" err="1">
                <a:solidFill>
                  <a:schemeClr val="tx1">
                    <a:lumMod val="75000"/>
                    <a:lumOff val="25000"/>
                  </a:schemeClr>
                </a:solidFill>
              </a:rPr>
              <a:t>SiC</a:t>
            </a:r>
            <a:r>
              <a:rPr lang="en-US" dirty="0">
                <a:solidFill>
                  <a:schemeClr val="tx1">
                    <a:lumMod val="75000"/>
                    <a:lumOff val="25000"/>
                  </a:schemeClr>
                </a:solidFill>
              </a:rPr>
              <a:t> whiskers in an aluminum matrix in an in situ thermal cycling experiment done in a high-voltage electron microscope. (From Vogelsang et al. 1986); </a:t>
            </a:r>
            <a:br>
              <a:rPr lang="en-US" dirty="0">
                <a:solidFill>
                  <a:schemeClr val="tx1">
                    <a:lumMod val="75000"/>
                    <a:lumOff val="25000"/>
                  </a:schemeClr>
                </a:solidFill>
              </a:rPr>
            </a:br>
            <a:r>
              <a:rPr lang="en-US" dirty="0">
                <a:solidFill>
                  <a:schemeClr val="tx1">
                    <a:lumMod val="75000"/>
                    <a:lumOff val="25000"/>
                  </a:schemeClr>
                </a:solidFill>
              </a:rPr>
              <a:t>(b) Cracking in the CaTiO</a:t>
            </a:r>
            <a:r>
              <a:rPr lang="en-US" baseline="-25000" dirty="0">
                <a:solidFill>
                  <a:schemeClr val="tx1">
                    <a:lumMod val="75000"/>
                    <a:lumOff val="25000"/>
                  </a:schemeClr>
                </a:solidFill>
              </a:rPr>
              <a:t>3</a:t>
            </a:r>
            <a:r>
              <a:rPr lang="en-US" dirty="0">
                <a:solidFill>
                  <a:schemeClr val="tx1">
                    <a:lumMod val="75000"/>
                    <a:lumOff val="25000"/>
                  </a:schemeClr>
                </a:solidFill>
              </a:rPr>
              <a:t> layer in a CaTiO</a:t>
            </a:r>
            <a:r>
              <a:rPr lang="en-US" baseline="-25000" dirty="0">
                <a:solidFill>
                  <a:schemeClr val="tx1">
                    <a:lumMod val="75000"/>
                    <a:lumOff val="25000"/>
                  </a:schemeClr>
                </a:solidFill>
              </a:rPr>
              <a:t>3</a:t>
            </a:r>
            <a:r>
              <a:rPr lang="en-US" dirty="0">
                <a:solidFill>
                  <a:schemeClr val="tx1">
                    <a:lumMod val="75000"/>
                    <a:lumOff val="25000"/>
                  </a:schemeClr>
                </a:solidFill>
              </a:rPr>
              <a:t>/Al</a:t>
            </a:r>
            <a:r>
              <a:rPr lang="en-US" baseline="-25000" dirty="0">
                <a:solidFill>
                  <a:schemeClr val="tx1">
                    <a:lumMod val="75000"/>
                    <a:lumOff val="25000"/>
                  </a:schemeClr>
                </a:solidFill>
              </a:rPr>
              <a:t>2</a:t>
            </a:r>
            <a:r>
              <a:rPr lang="en-US" dirty="0">
                <a:solidFill>
                  <a:schemeClr val="tx1">
                    <a:lumMod val="75000"/>
                    <a:lumOff val="25000"/>
                  </a:schemeClr>
                </a:solidFill>
              </a:rPr>
              <a:t>O</a:t>
            </a:r>
            <a:r>
              <a:rPr lang="en-US" baseline="-25000" dirty="0">
                <a:solidFill>
                  <a:schemeClr val="tx1">
                    <a:lumMod val="75000"/>
                    <a:lumOff val="25000"/>
                  </a:schemeClr>
                </a:solidFill>
              </a:rPr>
              <a:t>3</a:t>
            </a:r>
            <a:r>
              <a:rPr lang="en-US" dirty="0">
                <a:solidFill>
                  <a:schemeClr val="tx1">
                    <a:lumMod val="75000"/>
                    <a:lumOff val="25000"/>
                  </a:schemeClr>
                </a:solidFill>
              </a:rPr>
              <a:t> composite due to thermal stresses generated during cooldown from the processing temperature.(From </a:t>
            </a:r>
            <a:r>
              <a:rPr lang="en-US" dirty="0" err="1">
                <a:solidFill>
                  <a:schemeClr val="tx1">
                    <a:lumMod val="75000"/>
                    <a:lumOff val="25000"/>
                  </a:schemeClr>
                </a:solidFill>
              </a:rPr>
              <a:t>Gladysz</a:t>
            </a:r>
            <a:r>
              <a:rPr lang="en-US" dirty="0">
                <a:solidFill>
                  <a:schemeClr val="tx1">
                    <a:lumMod val="75000"/>
                    <a:lumOff val="25000"/>
                  </a:schemeClr>
                </a:solidFill>
              </a:rPr>
              <a:t> and Chawla2001)</a:t>
            </a:r>
          </a:p>
        </p:txBody>
      </p:sp>
    </p:spTree>
    <p:extLst>
      <p:ext uri="{BB962C8B-B14F-4D97-AF65-F5344CB8AC3E}">
        <p14:creationId xmlns:p14="http://schemas.microsoft.com/office/powerpoint/2010/main" val="2218372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7597F27-505D-AB5E-39CD-E174E04FCFC7}"/>
              </a:ext>
            </a:extLst>
          </p:cNvPr>
          <p:cNvSpPr>
            <a:spLocks noGrp="1"/>
          </p:cNvSpPr>
          <p:nvPr>
            <p:ph type="title"/>
          </p:nvPr>
        </p:nvSpPr>
        <p:spPr/>
        <p:txBody>
          <a:bodyPr/>
          <a:lstStyle/>
          <a:p>
            <a:r>
              <a:rPr lang="en-US" dirty="0"/>
              <a:t>Micromechanics </a:t>
            </a:r>
            <a:br>
              <a:rPr lang="en-US" dirty="0"/>
            </a:br>
            <a:r>
              <a:rPr lang="en-US" dirty="0"/>
              <a:t>Thermal Stresses in Composites</a:t>
            </a:r>
          </a:p>
        </p:txBody>
      </p:sp>
      <p:sp>
        <p:nvSpPr>
          <p:cNvPr id="3" name="Θέση περιεχομένου 2">
            <a:extLst>
              <a:ext uri="{FF2B5EF4-FFF2-40B4-BE49-F238E27FC236}">
                <a16:creationId xmlns:a16="http://schemas.microsoft.com/office/drawing/2014/main" id="{1470B209-3E04-E4B8-DD75-1C7285050E92}"/>
              </a:ext>
            </a:extLst>
          </p:cNvPr>
          <p:cNvSpPr>
            <a:spLocks noGrp="1"/>
          </p:cNvSpPr>
          <p:nvPr>
            <p:ph idx="1"/>
          </p:nvPr>
        </p:nvSpPr>
        <p:spPr>
          <a:xfrm>
            <a:off x="677334" y="1953551"/>
            <a:ext cx="8596668" cy="3880773"/>
          </a:xfrm>
        </p:spPr>
        <p:txBody>
          <a:bodyPr/>
          <a:lstStyle/>
          <a:p>
            <a:r>
              <a:rPr lang="en-US" dirty="0"/>
              <a:t>The particulate form of reinforcement can result in a considerably reduced degree of anisotropy.</a:t>
            </a:r>
          </a:p>
          <a:p>
            <a:r>
              <a:rPr lang="en-US" dirty="0"/>
              <a:t>However, so long as a thermal mismatch exists between the particle and the matrix, thermal stresses will be present in such composites as well.</a:t>
            </a:r>
          </a:p>
        </p:txBody>
      </p:sp>
      <p:pic>
        <p:nvPicPr>
          <p:cNvPr id="5" name="Εικόνα 4">
            <a:extLst>
              <a:ext uri="{FF2B5EF4-FFF2-40B4-BE49-F238E27FC236}">
                <a16:creationId xmlns:a16="http://schemas.microsoft.com/office/drawing/2014/main" id="{35A09170-9E75-6B83-CDAE-34808A3DED69}"/>
              </a:ext>
            </a:extLst>
          </p:cNvPr>
          <p:cNvPicPr>
            <a:picLocks noChangeAspect="1"/>
          </p:cNvPicPr>
          <p:nvPr/>
        </p:nvPicPr>
        <p:blipFill>
          <a:blip r:embed="rId2"/>
          <a:stretch>
            <a:fillRect/>
          </a:stretch>
        </p:blipFill>
        <p:spPr>
          <a:xfrm>
            <a:off x="3621530" y="3576723"/>
            <a:ext cx="2708275" cy="2671677"/>
          </a:xfrm>
          <a:prstGeom prst="rect">
            <a:avLst/>
          </a:prstGeom>
        </p:spPr>
      </p:pic>
      <p:sp>
        <p:nvSpPr>
          <p:cNvPr id="7" name="TextBox 6">
            <a:extLst>
              <a:ext uri="{FF2B5EF4-FFF2-40B4-BE49-F238E27FC236}">
                <a16:creationId xmlns:a16="http://schemas.microsoft.com/office/drawing/2014/main" id="{911C4AE4-35AA-C1B1-A09A-1FBEB9414ECD}"/>
              </a:ext>
            </a:extLst>
          </p:cNvPr>
          <p:cNvSpPr txBox="1"/>
          <p:nvPr/>
        </p:nvSpPr>
        <p:spPr>
          <a:xfrm>
            <a:off x="3277571" y="6271551"/>
            <a:ext cx="3396191" cy="353943"/>
          </a:xfrm>
          <a:prstGeom prst="rect">
            <a:avLst/>
          </a:prstGeom>
        </p:spPr>
        <p:txBody>
          <a:bodyPr wrap="square">
            <a:spAutoFit/>
          </a:bodyPr>
          <a:lstStyle/>
          <a:p>
            <a:r>
              <a:rPr lang="en-US" sz="1700" dirty="0">
                <a:solidFill>
                  <a:schemeClr val="tx1">
                    <a:lumMod val="75000"/>
                    <a:lumOff val="25000"/>
                  </a:schemeClr>
                </a:solidFill>
              </a:rPr>
              <a:t>A particle reinforced composite</a:t>
            </a:r>
          </a:p>
        </p:txBody>
      </p:sp>
    </p:spTree>
    <p:extLst>
      <p:ext uri="{BB962C8B-B14F-4D97-AF65-F5344CB8AC3E}">
        <p14:creationId xmlns:p14="http://schemas.microsoft.com/office/powerpoint/2010/main" val="3547646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7597F27-505D-AB5E-39CD-E174E04FCFC7}"/>
              </a:ext>
            </a:extLst>
          </p:cNvPr>
          <p:cNvSpPr>
            <a:spLocks noGrp="1"/>
          </p:cNvSpPr>
          <p:nvPr>
            <p:ph type="title"/>
          </p:nvPr>
        </p:nvSpPr>
        <p:spPr/>
        <p:txBody>
          <a:bodyPr/>
          <a:lstStyle/>
          <a:p>
            <a:r>
              <a:rPr lang="en-US" dirty="0"/>
              <a:t>Micromechanics </a:t>
            </a:r>
            <a:br>
              <a:rPr lang="en-US" dirty="0"/>
            </a:br>
            <a:r>
              <a:rPr lang="en-US" dirty="0"/>
              <a:t>Thermal Stresses in Composites</a:t>
            </a:r>
          </a:p>
        </p:txBody>
      </p:sp>
      <p:sp>
        <p:nvSpPr>
          <p:cNvPr id="7" name="TextBox 6">
            <a:extLst>
              <a:ext uri="{FF2B5EF4-FFF2-40B4-BE49-F238E27FC236}">
                <a16:creationId xmlns:a16="http://schemas.microsoft.com/office/drawing/2014/main" id="{911C4AE4-35AA-C1B1-A09A-1FBEB9414ECD}"/>
              </a:ext>
            </a:extLst>
          </p:cNvPr>
          <p:cNvSpPr txBox="1"/>
          <p:nvPr/>
        </p:nvSpPr>
        <p:spPr>
          <a:xfrm>
            <a:off x="4679695" y="3060700"/>
            <a:ext cx="3600852" cy="1400383"/>
          </a:xfrm>
          <a:prstGeom prst="rect">
            <a:avLst/>
          </a:prstGeom>
        </p:spPr>
        <p:txBody>
          <a:bodyPr wrap="square">
            <a:spAutoFit/>
          </a:bodyPr>
          <a:lstStyle/>
          <a:p>
            <a:pPr marL="342900" indent="-342900">
              <a:buAutoNum type="alphaLcParenBoth"/>
            </a:pPr>
            <a:r>
              <a:rPr lang="en-US" sz="1700" dirty="0">
                <a:solidFill>
                  <a:schemeClr val="tx1">
                    <a:lumMod val="75000"/>
                    <a:lumOff val="25000"/>
                  </a:schemeClr>
                </a:solidFill>
              </a:rPr>
              <a:t>Spherical coordinate system. </a:t>
            </a:r>
          </a:p>
          <a:p>
            <a:pPr marL="342900" indent="-342900">
              <a:buAutoNum type="alphaLcParenBoth"/>
            </a:pPr>
            <a:r>
              <a:rPr lang="en-US" sz="1700" dirty="0">
                <a:solidFill>
                  <a:schemeClr val="tx1">
                    <a:lumMod val="75000"/>
                    <a:lumOff val="25000"/>
                  </a:schemeClr>
                </a:solidFill>
              </a:rPr>
              <a:t>Stress distribution in a particulate composite for cooldown from the processing temperature</a:t>
            </a:r>
          </a:p>
        </p:txBody>
      </p:sp>
      <p:pic>
        <p:nvPicPr>
          <p:cNvPr id="8" name="Εικόνα 7">
            <a:extLst>
              <a:ext uri="{FF2B5EF4-FFF2-40B4-BE49-F238E27FC236}">
                <a16:creationId xmlns:a16="http://schemas.microsoft.com/office/drawing/2014/main" id="{0716301F-9C25-7578-2118-2F5957A792FE}"/>
              </a:ext>
            </a:extLst>
          </p:cNvPr>
          <p:cNvPicPr>
            <a:picLocks noChangeAspect="1"/>
          </p:cNvPicPr>
          <p:nvPr/>
        </p:nvPicPr>
        <p:blipFill rotWithShape="1">
          <a:blip r:embed="rId2"/>
          <a:srcRect b="63631"/>
          <a:stretch/>
        </p:blipFill>
        <p:spPr>
          <a:xfrm>
            <a:off x="677334" y="1737550"/>
            <a:ext cx="4002360" cy="4046682"/>
          </a:xfrm>
          <a:prstGeom prst="rect">
            <a:avLst/>
          </a:prstGeom>
        </p:spPr>
      </p:pic>
      <p:pic>
        <p:nvPicPr>
          <p:cNvPr id="9" name="Εικόνα 8">
            <a:extLst>
              <a:ext uri="{FF2B5EF4-FFF2-40B4-BE49-F238E27FC236}">
                <a16:creationId xmlns:a16="http://schemas.microsoft.com/office/drawing/2014/main" id="{3D20155E-6DC4-FFA3-44B5-9FCCA42C63EC}"/>
              </a:ext>
            </a:extLst>
          </p:cNvPr>
          <p:cNvPicPr>
            <a:picLocks noChangeAspect="1"/>
          </p:cNvPicPr>
          <p:nvPr/>
        </p:nvPicPr>
        <p:blipFill rotWithShape="1">
          <a:blip r:embed="rId2"/>
          <a:srcRect l="282" t="35732" r="-282" b="-45"/>
          <a:stretch/>
        </p:blipFill>
        <p:spPr>
          <a:xfrm>
            <a:off x="8280546" y="114022"/>
            <a:ext cx="3708254" cy="6629955"/>
          </a:xfrm>
          <a:prstGeom prst="rect">
            <a:avLst/>
          </a:prstGeom>
        </p:spPr>
      </p:pic>
    </p:spTree>
    <p:extLst>
      <p:ext uri="{BB962C8B-B14F-4D97-AF65-F5344CB8AC3E}">
        <p14:creationId xmlns:p14="http://schemas.microsoft.com/office/powerpoint/2010/main" val="34283662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81EC69F-9B8F-62EE-B568-B1DFE69CD389}"/>
              </a:ext>
            </a:extLst>
          </p:cNvPr>
          <p:cNvSpPr>
            <a:spLocks noGrp="1"/>
          </p:cNvSpPr>
          <p:nvPr>
            <p:ph type="title"/>
          </p:nvPr>
        </p:nvSpPr>
        <p:spPr>
          <a:xfrm>
            <a:off x="677334" y="609600"/>
            <a:ext cx="9024450" cy="1320800"/>
          </a:xfrm>
        </p:spPr>
        <p:txBody>
          <a:bodyPr>
            <a:normAutofit fontScale="90000"/>
          </a:bodyPr>
          <a:lstStyle/>
          <a:p>
            <a:r>
              <a:rPr lang="en-US" dirty="0"/>
              <a:t>Micromechanics</a:t>
            </a:r>
            <a:br>
              <a:rPr lang="en-US" dirty="0"/>
            </a:br>
            <a:r>
              <a:rPr lang="en-US" dirty="0"/>
              <a:t>Mechanics of Load Transfer from Matrix to Fiber</a:t>
            </a:r>
          </a:p>
        </p:txBody>
      </p:sp>
      <p:sp>
        <p:nvSpPr>
          <p:cNvPr id="3" name="Θέση περιεχομένου 2">
            <a:extLst>
              <a:ext uri="{FF2B5EF4-FFF2-40B4-BE49-F238E27FC236}">
                <a16:creationId xmlns:a16="http://schemas.microsoft.com/office/drawing/2014/main" id="{84966D75-F1EB-A08F-3EBA-2F13DB5672A1}"/>
              </a:ext>
            </a:extLst>
          </p:cNvPr>
          <p:cNvSpPr>
            <a:spLocks noGrp="1"/>
          </p:cNvSpPr>
          <p:nvPr>
            <p:ph idx="1"/>
          </p:nvPr>
        </p:nvSpPr>
        <p:spPr/>
        <p:txBody>
          <a:bodyPr/>
          <a:lstStyle/>
          <a:p>
            <a:r>
              <a:rPr lang="en-US" dirty="0"/>
              <a:t>The topic of load transfer from the matrix to the fiber has been treated by a number of researchers.</a:t>
            </a:r>
          </a:p>
          <a:p>
            <a:r>
              <a:rPr lang="en-US" dirty="0"/>
              <a:t>The matrix holds the fibers together and transmits the applied load to the fibers, the real load-bearing component in most cases.</a:t>
            </a:r>
          </a:p>
          <a:p>
            <a:r>
              <a:rPr lang="en-US" dirty="0"/>
              <a:t>Transfer of the applied load to the fiber thus occurs by means of these shear strains in the matrix.</a:t>
            </a:r>
          </a:p>
        </p:txBody>
      </p:sp>
      <p:pic>
        <p:nvPicPr>
          <p:cNvPr id="4" name="Picture 5">
            <a:extLst>
              <a:ext uri="{FF2B5EF4-FFF2-40B4-BE49-F238E27FC236}">
                <a16:creationId xmlns:a16="http://schemas.microsoft.com/office/drawing/2014/main" id="{B0EA8824-B576-9521-B802-A56BF3A1525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21561" y="4304964"/>
            <a:ext cx="6908214" cy="1042416"/>
          </a:xfrm>
          <a:prstGeom prst="rect">
            <a:avLst/>
          </a:prstGeom>
        </p:spPr>
      </p:pic>
      <p:sp>
        <p:nvSpPr>
          <p:cNvPr id="6" name="TextBox 5">
            <a:extLst>
              <a:ext uri="{FF2B5EF4-FFF2-40B4-BE49-F238E27FC236}">
                <a16:creationId xmlns:a16="http://schemas.microsoft.com/office/drawing/2014/main" id="{55D72069-8D96-3B20-278B-7EC62EDE6AB6}"/>
              </a:ext>
            </a:extLst>
          </p:cNvPr>
          <p:cNvSpPr txBox="1"/>
          <p:nvPr/>
        </p:nvSpPr>
        <p:spPr>
          <a:xfrm>
            <a:off x="1521561" y="5579697"/>
            <a:ext cx="6908214" cy="923330"/>
          </a:xfrm>
          <a:prstGeom prst="rect">
            <a:avLst/>
          </a:prstGeom>
          <a:noFill/>
        </p:spPr>
        <p:txBody>
          <a:bodyPr wrap="square">
            <a:spAutoFit/>
          </a:bodyPr>
          <a:lstStyle/>
          <a:p>
            <a:r>
              <a:rPr lang="en-US" dirty="0">
                <a:solidFill>
                  <a:schemeClr val="tx1">
                    <a:lumMod val="75000"/>
                    <a:lumOff val="25000"/>
                  </a:schemeClr>
                </a:solidFill>
              </a:rPr>
              <a:t>A high modulus fiber embedded in a low modulus matrix: </a:t>
            </a:r>
            <a:br>
              <a:rPr lang="en-US" dirty="0">
                <a:solidFill>
                  <a:schemeClr val="tx1">
                    <a:lumMod val="75000"/>
                    <a:lumOff val="25000"/>
                  </a:schemeClr>
                </a:solidFill>
              </a:rPr>
            </a:br>
            <a:r>
              <a:rPr lang="en-US" dirty="0">
                <a:solidFill>
                  <a:schemeClr val="tx1">
                    <a:lumMod val="75000"/>
                    <a:lumOff val="25000"/>
                  </a:schemeClr>
                </a:solidFill>
              </a:rPr>
              <a:t>(a) before deformation,</a:t>
            </a:r>
          </a:p>
          <a:p>
            <a:r>
              <a:rPr lang="en-US" dirty="0">
                <a:solidFill>
                  <a:schemeClr val="tx1">
                    <a:lumMod val="75000"/>
                    <a:lumOff val="25000"/>
                  </a:schemeClr>
                </a:solidFill>
              </a:rPr>
              <a:t>(b) after deformation</a:t>
            </a:r>
          </a:p>
        </p:txBody>
      </p:sp>
    </p:spTree>
    <p:extLst>
      <p:ext uri="{BB962C8B-B14F-4D97-AF65-F5344CB8AC3E}">
        <p14:creationId xmlns:p14="http://schemas.microsoft.com/office/powerpoint/2010/main" val="41712870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81EC69F-9B8F-62EE-B568-B1DFE69CD389}"/>
              </a:ext>
            </a:extLst>
          </p:cNvPr>
          <p:cNvSpPr>
            <a:spLocks noGrp="1"/>
          </p:cNvSpPr>
          <p:nvPr>
            <p:ph type="title"/>
          </p:nvPr>
        </p:nvSpPr>
        <p:spPr/>
        <p:txBody>
          <a:bodyPr/>
          <a:lstStyle/>
          <a:p>
            <a:r>
              <a:rPr lang="en-US" dirty="0"/>
              <a:t>Micromechanics  </a:t>
            </a:r>
            <a:br>
              <a:rPr lang="en-US" dirty="0"/>
            </a:br>
            <a:r>
              <a:rPr lang="en-US" dirty="0"/>
              <a:t>Fiber Elastic–Matrix Elastic</a:t>
            </a:r>
          </a:p>
        </p:txBody>
      </p:sp>
      <p:sp>
        <p:nvSpPr>
          <p:cNvPr id="3" name="Θέση περιεχομένου 2">
            <a:extLst>
              <a:ext uri="{FF2B5EF4-FFF2-40B4-BE49-F238E27FC236}">
                <a16:creationId xmlns:a16="http://schemas.microsoft.com/office/drawing/2014/main" id="{84966D75-F1EB-A08F-3EBA-2F13DB5672A1}"/>
              </a:ext>
            </a:extLst>
          </p:cNvPr>
          <p:cNvSpPr>
            <a:spLocks noGrp="1"/>
          </p:cNvSpPr>
          <p:nvPr>
            <p:ph idx="1"/>
          </p:nvPr>
        </p:nvSpPr>
        <p:spPr>
          <a:xfrm>
            <a:off x="677334" y="5871643"/>
            <a:ext cx="8386726" cy="753513"/>
          </a:xfrm>
        </p:spPr>
        <p:txBody>
          <a:bodyPr>
            <a:normAutofit/>
          </a:bodyPr>
          <a:lstStyle/>
          <a:p>
            <a:pPr marL="0" indent="0" algn="ctr">
              <a:buNone/>
            </a:pPr>
            <a:r>
              <a:rPr lang="en-US" dirty="0"/>
              <a:t>Load transfer in a fiber/matrix composite: Variation of tensile stress (r</a:t>
            </a:r>
            <a:r>
              <a:rPr lang="en-US" baseline="-25000" dirty="0"/>
              <a:t>f</a:t>
            </a:r>
            <a:r>
              <a:rPr lang="en-US" dirty="0"/>
              <a:t>) in the </a:t>
            </a:r>
            <a:r>
              <a:rPr lang="en-US" dirty="0" err="1"/>
              <a:t>fiberand</a:t>
            </a:r>
            <a:r>
              <a:rPr lang="el-GR" dirty="0"/>
              <a:t> </a:t>
            </a:r>
            <a:r>
              <a:rPr lang="en-US" dirty="0"/>
              <a:t>interfacial shear stress (</a:t>
            </a:r>
            <a:r>
              <a:rPr lang="el-GR" dirty="0"/>
              <a:t>τ</a:t>
            </a:r>
            <a:r>
              <a:rPr lang="en-US" dirty="0"/>
              <a:t>) with distance along the interface</a:t>
            </a:r>
          </a:p>
        </p:txBody>
      </p:sp>
      <p:pic>
        <p:nvPicPr>
          <p:cNvPr id="5" name="Εικόνα 4">
            <a:extLst>
              <a:ext uri="{FF2B5EF4-FFF2-40B4-BE49-F238E27FC236}">
                <a16:creationId xmlns:a16="http://schemas.microsoft.com/office/drawing/2014/main" id="{16D26FF8-7071-4DE0-3BDA-340DD6094F3E}"/>
              </a:ext>
            </a:extLst>
          </p:cNvPr>
          <p:cNvPicPr>
            <a:picLocks noChangeAspect="1"/>
          </p:cNvPicPr>
          <p:nvPr/>
        </p:nvPicPr>
        <p:blipFill>
          <a:blip r:embed="rId2"/>
          <a:stretch>
            <a:fillRect/>
          </a:stretch>
        </p:blipFill>
        <p:spPr>
          <a:xfrm>
            <a:off x="1691639" y="1790847"/>
            <a:ext cx="6347903" cy="4080796"/>
          </a:xfrm>
          <a:prstGeom prst="rect">
            <a:avLst/>
          </a:prstGeom>
        </p:spPr>
      </p:pic>
    </p:spTree>
    <p:extLst>
      <p:ext uri="{BB962C8B-B14F-4D97-AF65-F5344CB8AC3E}">
        <p14:creationId xmlns:p14="http://schemas.microsoft.com/office/powerpoint/2010/main" val="21411176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81EC69F-9B8F-62EE-B568-B1DFE69CD389}"/>
              </a:ext>
            </a:extLst>
          </p:cNvPr>
          <p:cNvSpPr>
            <a:spLocks noGrp="1"/>
          </p:cNvSpPr>
          <p:nvPr>
            <p:ph type="title"/>
          </p:nvPr>
        </p:nvSpPr>
        <p:spPr/>
        <p:txBody>
          <a:bodyPr/>
          <a:lstStyle/>
          <a:p>
            <a:r>
              <a:rPr lang="en-US" dirty="0"/>
              <a:t>Micromechanics  </a:t>
            </a:r>
            <a:br>
              <a:rPr lang="en-US" dirty="0"/>
            </a:br>
            <a:r>
              <a:rPr lang="en-US" dirty="0"/>
              <a:t>Fiber Elastic–Matrix Elastic</a:t>
            </a:r>
          </a:p>
        </p:txBody>
      </p:sp>
      <p:sp>
        <p:nvSpPr>
          <p:cNvPr id="3" name="Θέση περιεχομένου 2">
            <a:extLst>
              <a:ext uri="{FF2B5EF4-FFF2-40B4-BE49-F238E27FC236}">
                <a16:creationId xmlns:a16="http://schemas.microsoft.com/office/drawing/2014/main" id="{84966D75-F1EB-A08F-3EBA-2F13DB5672A1}"/>
              </a:ext>
            </a:extLst>
          </p:cNvPr>
          <p:cNvSpPr>
            <a:spLocks noGrp="1"/>
          </p:cNvSpPr>
          <p:nvPr>
            <p:ph idx="1"/>
          </p:nvPr>
        </p:nvSpPr>
        <p:spPr>
          <a:xfrm>
            <a:off x="677334" y="1930400"/>
            <a:ext cx="8386726" cy="4694756"/>
          </a:xfrm>
        </p:spPr>
        <p:txBody>
          <a:bodyPr>
            <a:normAutofit/>
          </a:bodyPr>
          <a:lstStyle/>
          <a:p>
            <a:pPr algn="just"/>
            <a:r>
              <a:rPr lang="el-GR" dirty="0"/>
              <a:t>Τ</a:t>
            </a:r>
            <a:r>
              <a:rPr lang="en-US" dirty="0"/>
              <a:t>he finite difference method to show the high shear strains</a:t>
            </a:r>
            <a:r>
              <a:rPr lang="el-GR" dirty="0"/>
              <a:t> </a:t>
            </a:r>
            <a:r>
              <a:rPr lang="en-US" dirty="0"/>
              <a:t>in the matrix near the fiber extremities.</a:t>
            </a:r>
            <a:endParaRPr lang="el-GR" dirty="0"/>
          </a:p>
          <a:p>
            <a:pPr algn="just"/>
            <a:r>
              <a:rPr lang="en-US" dirty="0"/>
              <a:t>Micro-Raman spectroscopy has been used to</a:t>
            </a:r>
            <a:r>
              <a:rPr lang="el-GR" dirty="0"/>
              <a:t> </a:t>
            </a:r>
            <a:r>
              <a:rPr lang="en-US" dirty="0"/>
              <a:t>study the deformation behavior of organic and inorganic fiber reinforced composites</a:t>
            </a:r>
            <a:r>
              <a:rPr lang="el-GR" dirty="0"/>
              <a:t>.</a:t>
            </a:r>
          </a:p>
          <a:p>
            <a:pPr algn="just"/>
            <a:r>
              <a:rPr lang="en-US" dirty="0"/>
              <a:t>Characteristic Raman spectra can be obtained</a:t>
            </a:r>
            <a:r>
              <a:rPr lang="el-GR" dirty="0"/>
              <a:t> </a:t>
            </a:r>
            <a:r>
              <a:rPr lang="en-US" dirty="0"/>
              <a:t>from these fibers in the undeformed and the deformed states. Under tension, the</a:t>
            </a:r>
            <a:r>
              <a:rPr lang="el-GR" dirty="0"/>
              <a:t> </a:t>
            </a:r>
            <a:r>
              <a:rPr lang="en-US" dirty="0"/>
              <a:t>peaks of the Raman bands shift to lower frequencies. The magnitude of frequency</a:t>
            </a:r>
            <a:r>
              <a:rPr lang="el-GR" dirty="0"/>
              <a:t> </a:t>
            </a:r>
            <a:r>
              <a:rPr lang="en-US" dirty="0"/>
              <a:t>shift is a function of the material, Raman band under consideration, and the</a:t>
            </a:r>
            <a:r>
              <a:rPr lang="el-GR" dirty="0"/>
              <a:t> </a:t>
            </a:r>
            <a:r>
              <a:rPr lang="en-US" dirty="0"/>
              <a:t>Young’s modulus of the material. </a:t>
            </a:r>
            <a:endParaRPr lang="el-GR" dirty="0"/>
          </a:p>
          <a:p>
            <a:pPr algn="just"/>
            <a:r>
              <a:rPr lang="en-US" dirty="0"/>
              <a:t>The shift in Raman bands results from changes in</a:t>
            </a:r>
            <a:r>
              <a:rPr lang="el-GR" dirty="0"/>
              <a:t> </a:t>
            </a:r>
            <a:r>
              <a:rPr lang="en-US" dirty="0"/>
              <a:t>force constants due to changes in molecular or atomic bond lengths and </a:t>
            </a:r>
            <a:r>
              <a:rPr lang="en-US" dirty="0" err="1"/>
              <a:t>bondangles</a:t>
            </a:r>
            <a:r>
              <a:rPr lang="en-US" dirty="0"/>
              <a:t>.</a:t>
            </a:r>
            <a:endParaRPr lang="el-GR" dirty="0"/>
          </a:p>
          <a:p>
            <a:pPr algn="just"/>
            <a:r>
              <a:rPr lang="en-US" dirty="0"/>
              <a:t> Micro-Raman spectroscopy is a very powerful technique that allows us to</a:t>
            </a:r>
            <a:r>
              <a:rPr lang="el-GR" dirty="0"/>
              <a:t> </a:t>
            </a:r>
            <a:r>
              <a:rPr lang="en-US" dirty="0"/>
              <a:t>obtain point-to-point variation in strain along the fiber length embedded in a</a:t>
            </a:r>
            <a:r>
              <a:rPr lang="el-GR" dirty="0"/>
              <a:t> </a:t>
            </a:r>
            <a:r>
              <a:rPr lang="en-US" dirty="0"/>
              <a:t>transparent matrix.</a:t>
            </a:r>
            <a:endParaRPr lang="el-GR" dirty="0"/>
          </a:p>
        </p:txBody>
      </p:sp>
    </p:spTree>
    <p:extLst>
      <p:ext uri="{BB962C8B-B14F-4D97-AF65-F5344CB8AC3E}">
        <p14:creationId xmlns:p14="http://schemas.microsoft.com/office/powerpoint/2010/main" val="1610046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81EC69F-9B8F-62EE-B568-B1DFE69CD389}"/>
              </a:ext>
            </a:extLst>
          </p:cNvPr>
          <p:cNvSpPr>
            <a:spLocks noGrp="1"/>
          </p:cNvSpPr>
          <p:nvPr>
            <p:ph type="title"/>
          </p:nvPr>
        </p:nvSpPr>
        <p:spPr>
          <a:xfrm>
            <a:off x="677334" y="609600"/>
            <a:ext cx="11264730" cy="1320800"/>
          </a:xfrm>
        </p:spPr>
        <p:txBody>
          <a:bodyPr/>
          <a:lstStyle/>
          <a:p>
            <a:r>
              <a:rPr lang="en-US" dirty="0"/>
              <a:t>Micromechanics - Fiber Elastic–Matrix Elastic</a:t>
            </a:r>
          </a:p>
        </p:txBody>
      </p:sp>
      <p:sp>
        <p:nvSpPr>
          <p:cNvPr id="3" name="Θέση περιεχομένου 2">
            <a:extLst>
              <a:ext uri="{FF2B5EF4-FFF2-40B4-BE49-F238E27FC236}">
                <a16:creationId xmlns:a16="http://schemas.microsoft.com/office/drawing/2014/main" id="{84966D75-F1EB-A08F-3EBA-2F13DB5672A1}"/>
              </a:ext>
            </a:extLst>
          </p:cNvPr>
          <p:cNvSpPr>
            <a:spLocks noGrp="1"/>
          </p:cNvSpPr>
          <p:nvPr>
            <p:ph idx="1"/>
          </p:nvPr>
        </p:nvSpPr>
        <p:spPr>
          <a:xfrm>
            <a:off x="6958584" y="2327035"/>
            <a:ext cx="3767328" cy="3001847"/>
          </a:xfrm>
        </p:spPr>
        <p:txBody>
          <a:bodyPr>
            <a:normAutofit/>
          </a:bodyPr>
          <a:lstStyle/>
          <a:p>
            <a:r>
              <a:rPr lang="en-US" dirty="0"/>
              <a:t>Micro-Raman</a:t>
            </a:r>
            <a:r>
              <a:rPr lang="el-GR" dirty="0"/>
              <a:t> </a:t>
            </a:r>
            <a:r>
              <a:rPr lang="en-US" dirty="0"/>
              <a:t>spectra of Kevlar aramid 149</a:t>
            </a:r>
            <a:r>
              <a:rPr lang="el-GR" dirty="0"/>
              <a:t> </a:t>
            </a:r>
            <a:r>
              <a:rPr lang="en-US" dirty="0"/>
              <a:t>when the Kevlar/epoxy</a:t>
            </a:r>
            <a:r>
              <a:rPr lang="el-GR" dirty="0"/>
              <a:t> </a:t>
            </a:r>
            <a:r>
              <a:rPr lang="en-US" dirty="0"/>
              <a:t>composite is loaded axially. </a:t>
            </a:r>
            <a:br>
              <a:rPr lang="el-GR" dirty="0"/>
            </a:br>
            <a:r>
              <a:rPr lang="el-GR" dirty="0"/>
              <a:t>(</a:t>
            </a:r>
            <a:r>
              <a:rPr lang="en-US" dirty="0"/>
              <a:t>a</a:t>
            </a:r>
            <a:r>
              <a:rPr lang="el-GR" dirty="0"/>
              <a:t>)</a:t>
            </a:r>
            <a:r>
              <a:rPr lang="en-US" dirty="0"/>
              <a:t>,</a:t>
            </a:r>
            <a:r>
              <a:rPr lang="el-GR" dirty="0"/>
              <a:t>(</a:t>
            </a:r>
            <a:r>
              <a:rPr lang="en-US" dirty="0"/>
              <a:t>b</a:t>
            </a:r>
            <a:r>
              <a:rPr lang="el-GR" dirty="0"/>
              <a:t>)</a:t>
            </a:r>
            <a:r>
              <a:rPr lang="en-US" dirty="0"/>
              <a:t> strain buildup in the fiber</a:t>
            </a:r>
            <a:r>
              <a:rPr lang="el-GR" dirty="0"/>
              <a:t> </a:t>
            </a:r>
            <a:r>
              <a:rPr lang="en-US" dirty="0"/>
              <a:t>from the two ends. </a:t>
            </a:r>
            <a:br>
              <a:rPr lang="el-GR" dirty="0"/>
            </a:br>
            <a:r>
              <a:rPr lang="el-GR" dirty="0"/>
              <a:t>(</a:t>
            </a:r>
            <a:r>
              <a:rPr lang="en-US" dirty="0"/>
              <a:t>c</a:t>
            </a:r>
            <a:r>
              <a:rPr lang="el-GR" dirty="0"/>
              <a:t>)</a:t>
            </a:r>
            <a:r>
              <a:rPr lang="en-US" dirty="0"/>
              <a:t>, </a:t>
            </a:r>
            <a:r>
              <a:rPr lang="el-GR" dirty="0"/>
              <a:t>(</a:t>
            </a:r>
            <a:r>
              <a:rPr lang="en-US" dirty="0"/>
              <a:t>d</a:t>
            </a:r>
            <a:r>
              <a:rPr lang="el-GR" dirty="0"/>
              <a:t>)</a:t>
            </a:r>
            <a:r>
              <a:rPr lang="en-US" dirty="0"/>
              <a:t> fiber</a:t>
            </a:r>
            <a:r>
              <a:rPr lang="el-GR" dirty="0"/>
              <a:t> </a:t>
            </a:r>
            <a:r>
              <a:rPr lang="en-US" dirty="0"/>
              <a:t>fracture leads to a drop in</a:t>
            </a:r>
            <a:r>
              <a:rPr lang="el-GR" dirty="0"/>
              <a:t> </a:t>
            </a:r>
            <a:r>
              <a:rPr lang="en-US" dirty="0"/>
              <a:t>strain at those sites. (After</a:t>
            </a:r>
            <a:r>
              <a:rPr lang="el-GR" dirty="0"/>
              <a:t> </a:t>
            </a:r>
            <a:r>
              <a:rPr lang="en-US" dirty="0"/>
              <a:t>Young</a:t>
            </a:r>
            <a:r>
              <a:rPr lang="el-GR" dirty="0"/>
              <a:t>,</a:t>
            </a:r>
            <a:r>
              <a:rPr lang="en-US" dirty="0"/>
              <a:t> 1994</a:t>
            </a:r>
            <a:r>
              <a:rPr lang="el-GR" dirty="0"/>
              <a:t>)</a:t>
            </a:r>
            <a:r>
              <a:rPr lang="en-US" dirty="0"/>
              <a:t>.</a:t>
            </a:r>
            <a:endParaRPr lang="el-GR" dirty="0"/>
          </a:p>
        </p:txBody>
      </p:sp>
      <p:pic>
        <p:nvPicPr>
          <p:cNvPr id="5" name="Εικόνα 4">
            <a:extLst>
              <a:ext uri="{FF2B5EF4-FFF2-40B4-BE49-F238E27FC236}">
                <a16:creationId xmlns:a16="http://schemas.microsoft.com/office/drawing/2014/main" id="{F823CAE3-C92D-3F02-433A-8B000C5C4591}"/>
              </a:ext>
            </a:extLst>
          </p:cNvPr>
          <p:cNvPicPr>
            <a:picLocks noChangeAspect="1"/>
          </p:cNvPicPr>
          <p:nvPr/>
        </p:nvPicPr>
        <p:blipFill rotWithShape="1">
          <a:blip r:embed="rId2"/>
          <a:srcRect t="-2" b="33328"/>
          <a:stretch/>
        </p:blipFill>
        <p:spPr>
          <a:xfrm>
            <a:off x="677334" y="1270000"/>
            <a:ext cx="3195951" cy="5115919"/>
          </a:xfrm>
          <a:prstGeom prst="rect">
            <a:avLst/>
          </a:prstGeom>
        </p:spPr>
      </p:pic>
      <p:pic>
        <p:nvPicPr>
          <p:cNvPr id="7" name="Εικόνα 6">
            <a:extLst>
              <a:ext uri="{FF2B5EF4-FFF2-40B4-BE49-F238E27FC236}">
                <a16:creationId xmlns:a16="http://schemas.microsoft.com/office/drawing/2014/main" id="{166A191D-9514-ED33-962B-39D67967F5FB}"/>
              </a:ext>
            </a:extLst>
          </p:cNvPr>
          <p:cNvPicPr>
            <a:picLocks noChangeAspect="1"/>
          </p:cNvPicPr>
          <p:nvPr/>
        </p:nvPicPr>
        <p:blipFill>
          <a:blip r:embed="rId3"/>
          <a:stretch>
            <a:fillRect/>
          </a:stretch>
        </p:blipFill>
        <p:spPr>
          <a:xfrm>
            <a:off x="4230087" y="3828537"/>
            <a:ext cx="2970735" cy="2448849"/>
          </a:xfrm>
          <a:prstGeom prst="rect">
            <a:avLst/>
          </a:prstGeom>
        </p:spPr>
      </p:pic>
      <p:pic>
        <p:nvPicPr>
          <p:cNvPr id="9" name="Εικόνα 8">
            <a:extLst>
              <a:ext uri="{FF2B5EF4-FFF2-40B4-BE49-F238E27FC236}">
                <a16:creationId xmlns:a16="http://schemas.microsoft.com/office/drawing/2014/main" id="{6114ADF2-81FE-5147-264E-EDC32266602C}"/>
              </a:ext>
            </a:extLst>
          </p:cNvPr>
          <p:cNvPicPr>
            <a:picLocks noChangeAspect="1"/>
          </p:cNvPicPr>
          <p:nvPr/>
        </p:nvPicPr>
        <p:blipFill rotWithShape="1">
          <a:blip r:embed="rId2"/>
          <a:srcRect l="-1376" t="65658" r="1376"/>
          <a:stretch/>
        </p:blipFill>
        <p:spPr>
          <a:xfrm>
            <a:off x="4230087" y="1270000"/>
            <a:ext cx="2970736" cy="2449427"/>
          </a:xfrm>
          <a:prstGeom prst="rect">
            <a:avLst/>
          </a:prstGeom>
        </p:spPr>
      </p:pic>
    </p:spTree>
    <p:extLst>
      <p:ext uri="{BB962C8B-B14F-4D97-AF65-F5344CB8AC3E}">
        <p14:creationId xmlns:p14="http://schemas.microsoft.com/office/powerpoint/2010/main" val="772853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81EC69F-9B8F-62EE-B568-B1DFE69CD389}"/>
              </a:ext>
            </a:extLst>
          </p:cNvPr>
          <p:cNvSpPr>
            <a:spLocks noGrp="1"/>
          </p:cNvSpPr>
          <p:nvPr>
            <p:ph type="title"/>
          </p:nvPr>
        </p:nvSpPr>
        <p:spPr>
          <a:xfrm>
            <a:off x="677334" y="609600"/>
            <a:ext cx="10277178" cy="1320800"/>
          </a:xfrm>
        </p:spPr>
        <p:txBody>
          <a:bodyPr/>
          <a:lstStyle/>
          <a:p>
            <a:r>
              <a:rPr lang="en-US" dirty="0"/>
              <a:t>Micromechanics - Fiber Elastic–Matrix Plastic</a:t>
            </a:r>
          </a:p>
        </p:txBody>
      </p:sp>
      <p:sp>
        <p:nvSpPr>
          <p:cNvPr id="3" name="Θέση περιεχομένου 2">
            <a:extLst>
              <a:ext uri="{FF2B5EF4-FFF2-40B4-BE49-F238E27FC236}">
                <a16:creationId xmlns:a16="http://schemas.microsoft.com/office/drawing/2014/main" id="{84966D75-F1EB-A08F-3EBA-2F13DB5672A1}"/>
              </a:ext>
            </a:extLst>
          </p:cNvPr>
          <p:cNvSpPr>
            <a:spLocks noGrp="1"/>
          </p:cNvSpPr>
          <p:nvPr>
            <p:ph idx="1"/>
          </p:nvPr>
        </p:nvSpPr>
        <p:spPr>
          <a:xfrm>
            <a:off x="677334" y="1363287"/>
            <a:ext cx="9065182" cy="2358967"/>
          </a:xfrm>
        </p:spPr>
        <p:txBody>
          <a:bodyPr>
            <a:normAutofit/>
          </a:bodyPr>
          <a:lstStyle/>
          <a:p>
            <a:pPr algn="just"/>
            <a:r>
              <a:rPr lang="en-US" dirty="0"/>
              <a:t>It should be clear from the preceding discussion that in order to load high strength</a:t>
            </a:r>
            <a:r>
              <a:rPr lang="el-GR" dirty="0"/>
              <a:t> </a:t>
            </a:r>
            <a:r>
              <a:rPr lang="en-US" dirty="0"/>
              <a:t>fibers in a ductile matrix to their maximum strength, the matrix shear strength must</a:t>
            </a:r>
            <a:r>
              <a:rPr lang="el-GR" dirty="0"/>
              <a:t> </a:t>
            </a:r>
            <a:r>
              <a:rPr lang="en-US" dirty="0"/>
              <a:t>be large.</a:t>
            </a:r>
            <a:endParaRPr lang="el-GR" dirty="0"/>
          </a:p>
          <a:p>
            <a:pPr algn="just"/>
            <a:r>
              <a:rPr lang="en-US" dirty="0"/>
              <a:t>A metallic matrix will flow plastically in response to the high shear</a:t>
            </a:r>
            <a:r>
              <a:rPr lang="el-GR" dirty="0"/>
              <a:t> </a:t>
            </a:r>
            <a:r>
              <a:rPr lang="en-US" dirty="0"/>
              <a:t>stresses developed.</a:t>
            </a:r>
            <a:endParaRPr lang="el-GR" dirty="0"/>
          </a:p>
          <a:p>
            <a:pPr algn="just"/>
            <a:r>
              <a:rPr lang="en-US" dirty="0"/>
              <a:t>Of course, if the shear strength fiber/matrix interface is less than</a:t>
            </a:r>
            <a:r>
              <a:rPr lang="el-GR" dirty="0"/>
              <a:t> </a:t>
            </a:r>
            <a:r>
              <a:rPr lang="en-US" dirty="0"/>
              <a:t>the shear yield strength of the matrix, then the interface will fail first</a:t>
            </a:r>
            <a:r>
              <a:rPr lang="el-GR" dirty="0"/>
              <a:t>.</a:t>
            </a:r>
          </a:p>
        </p:txBody>
      </p:sp>
      <p:pic>
        <p:nvPicPr>
          <p:cNvPr id="5" name="Εικόνα 4">
            <a:extLst>
              <a:ext uri="{FF2B5EF4-FFF2-40B4-BE49-F238E27FC236}">
                <a16:creationId xmlns:a16="http://schemas.microsoft.com/office/drawing/2014/main" id="{111F12B7-2DD8-29D2-EFB3-31EEF65A9750}"/>
              </a:ext>
            </a:extLst>
          </p:cNvPr>
          <p:cNvPicPr>
            <a:picLocks noChangeAspect="1"/>
          </p:cNvPicPr>
          <p:nvPr/>
        </p:nvPicPr>
        <p:blipFill>
          <a:blip r:embed="rId2"/>
          <a:stretch>
            <a:fillRect/>
          </a:stretch>
        </p:blipFill>
        <p:spPr>
          <a:xfrm>
            <a:off x="677334" y="3722253"/>
            <a:ext cx="5324394" cy="2878051"/>
          </a:xfrm>
          <a:prstGeom prst="rect">
            <a:avLst/>
          </a:prstGeom>
        </p:spPr>
      </p:pic>
      <p:sp>
        <p:nvSpPr>
          <p:cNvPr id="7" name="TextBox 6">
            <a:extLst>
              <a:ext uri="{FF2B5EF4-FFF2-40B4-BE49-F238E27FC236}">
                <a16:creationId xmlns:a16="http://schemas.microsoft.com/office/drawing/2014/main" id="{1A14F73C-465B-5142-8C95-AE0B6677C423}"/>
              </a:ext>
            </a:extLst>
          </p:cNvPr>
          <p:cNvSpPr txBox="1"/>
          <p:nvPr/>
        </p:nvSpPr>
        <p:spPr>
          <a:xfrm>
            <a:off x="6001728" y="4561113"/>
            <a:ext cx="3661758" cy="1200329"/>
          </a:xfrm>
          <a:prstGeom prst="rect">
            <a:avLst/>
          </a:prstGeom>
          <a:noFill/>
        </p:spPr>
        <p:txBody>
          <a:bodyPr wrap="square">
            <a:spAutoFit/>
          </a:bodyPr>
          <a:lstStyle/>
          <a:p>
            <a:r>
              <a:rPr lang="en-US" dirty="0">
                <a:solidFill>
                  <a:schemeClr val="tx1">
                    <a:lumMod val="75000"/>
                    <a:lumOff val="25000"/>
                  </a:schemeClr>
                </a:solidFill>
              </a:rPr>
              <a:t>Schematic of variation of tensile stress in a fiber (</a:t>
            </a:r>
            <a:r>
              <a:rPr lang="el-GR" dirty="0">
                <a:solidFill>
                  <a:schemeClr val="tx1">
                    <a:lumMod val="75000"/>
                    <a:lumOff val="25000"/>
                  </a:schemeClr>
                </a:solidFill>
              </a:rPr>
              <a:t>σ</a:t>
            </a:r>
            <a:r>
              <a:rPr lang="en-US" baseline="-25000" dirty="0">
                <a:solidFill>
                  <a:schemeClr val="tx1">
                    <a:lumMod val="75000"/>
                    <a:lumOff val="25000"/>
                  </a:schemeClr>
                </a:solidFill>
              </a:rPr>
              <a:t>f</a:t>
            </a:r>
            <a:r>
              <a:rPr lang="en-US" dirty="0">
                <a:solidFill>
                  <a:schemeClr val="tx1">
                    <a:lumMod val="75000"/>
                    <a:lumOff val="25000"/>
                  </a:schemeClr>
                </a:solidFill>
              </a:rPr>
              <a:t>) and interface shear stress (</a:t>
            </a:r>
            <a:r>
              <a:rPr lang="el-GR" dirty="0">
                <a:solidFill>
                  <a:schemeClr val="tx1">
                    <a:lumMod val="75000"/>
                    <a:lumOff val="25000"/>
                  </a:schemeClr>
                </a:solidFill>
              </a:rPr>
              <a:t>τ</a:t>
            </a:r>
            <a:r>
              <a:rPr lang="en-US" dirty="0">
                <a:solidFill>
                  <a:schemeClr val="tx1">
                    <a:lumMod val="75000"/>
                    <a:lumOff val="25000"/>
                  </a:schemeClr>
                </a:solidFill>
              </a:rPr>
              <a:t>) with</a:t>
            </a:r>
            <a:r>
              <a:rPr lang="el-GR" dirty="0">
                <a:solidFill>
                  <a:schemeClr val="tx1">
                    <a:lumMod val="75000"/>
                    <a:lumOff val="25000"/>
                  </a:schemeClr>
                </a:solidFill>
              </a:rPr>
              <a:t> </a:t>
            </a:r>
            <a:r>
              <a:rPr lang="en-US" dirty="0">
                <a:solidFill>
                  <a:schemeClr val="tx1">
                    <a:lumMod val="75000"/>
                    <a:lumOff val="25000"/>
                  </a:schemeClr>
                </a:solidFill>
              </a:rPr>
              <a:t>different fiber aspect ratios (l/d)</a:t>
            </a:r>
          </a:p>
        </p:txBody>
      </p:sp>
    </p:spTree>
    <p:extLst>
      <p:ext uri="{BB962C8B-B14F-4D97-AF65-F5344CB8AC3E}">
        <p14:creationId xmlns:p14="http://schemas.microsoft.com/office/powerpoint/2010/main" val="8189652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81EC69F-9B8F-62EE-B568-B1DFE69CD389}"/>
              </a:ext>
            </a:extLst>
          </p:cNvPr>
          <p:cNvSpPr>
            <a:spLocks noGrp="1"/>
          </p:cNvSpPr>
          <p:nvPr>
            <p:ph type="title"/>
          </p:nvPr>
        </p:nvSpPr>
        <p:spPr>
          <a:xfrm>
            <a:off x="677334" y="609600"/>
            <a:ext cx="11155002" cy="1262743"/>
          </a:xfrm>
        </p:spPr>
        <p:txBody>
          <a:bodyPr/>
          <a:lstStyle/>
          <a:p>
            <a:r>
              <a:rPr lang="en-US" dirty="0"/>
              <a:t>Micromechanics </a:t>
            </a:r>
            <a:br>
              <a:rPr lang="en-US" dirty="0"/>
            </a:br>
            <a:r>
              <a:rPr lang="en-US" dirty="0"/>
              <a:t>Load Transfer in Particulate Composites</a:t>
            </a:r>
          </a:p>
        </p:txBody>
      </p:sp>
      <p:sp>
        <p:nvSpPr>
          <p:cNvPr id="3" name="Θέση περιεχομένου 2">
            <a:extLst>
              <a:ext uri="{FF2B5EF4-FFF2-40B4-BE49-F238E27FC236}">
                <a16:creationId xmlns:a16="http://schemas.microsoft.com/office/drawing/2014/main" id="{84966D75-F1EB-A08F-3EBA-2F13DB5672A1}"/>
              </a:ext>
            </a:extLst>
          </p:cNvPr>
          <p:cNvSpPr>
            <a:spLocks noGrp="1"/>
          </p:cNvSpPr>
          <p:nvPr>
            <p:ph idx="1"/>
          </p:nvPr>
        </p:nvSpPr>
        <p:spPr>
          <a:xfrm>
            <a:off x="677334" y="1749805"/>
            <a:ext cx="9065182" cy="2358967"/>
          </a:xfrm>
        </p:spPr>
        <p:txBody>
          <a:bodyPr>
            <a:normAutofit fontScale="92500" lnSpcReduction="10000"/>
          </a:bodyPr>
          <a:lstStyle/>
          <a:p>
            <a:pPr algn="just"/>
            <a:r>
              <a:rPr lang="en-US" dirty="0"/>
              <a:t>The shear lag model described in the previous section is suitable for explaining the</a:t>
            </a:r>
            <a:r>
              <a:rPr lang="el-GR" dirty="0"/>
              <a:t> </a:t>
            </a:r>
            <a:r>
              <a:rPr lang="en-US" dirty="0"/>
              <a:t>load transfer from the matrix to a high aspect ratio reinforcement via shear along the</a:t>
            </a:r>
            <a:r>
              <a:rPr lang="el-GR" dirty="0"/>
              <a:t> </a:t>
            </a:r>
            <a:r>
              <a:rPr lang="en-US" dirty="0"/>
              <a:t>interface parallel to the loading direction</a:t>
            </a:r>
            <a:endParaRPr lang="el-GR" dirty="0"/>
          </a:p>
          <a:p>
            <a:pPr algn="just"/>
            <a:r>
              <a:rPr lang="en-US" dirty="0"/>
              <a:t>A modified shear lag model</a:t>
            </a:r>
            <a:r>
              <a:rPr lang="el-GR" dirty="0"/>
              <a:t> </a:t>
            </a:r>
            <a:r>
              <a:rPr lang="en-US" dirty="0"/>
              <a:t>predicts a linear but modest increase in the strength of</a:t>
            </a:r>
            <a:r>
              <a:rPr lang="el-GR" dirty="0"/>
              <a:t> </a:t>
            </a:r>
            <a:r>
              <a:rPr lang="en-US" dirty="0"/>
              <a:t>the composite with particle volume fraction. However, no account is taken of the</a:t>
            </a:r>
            <a:r>
              <a:rPr lang="el-GR" dirty="0"/>
              <a:t> </a:t>
            </a:r>
            <a:r>
              <a:rPr lang="en-US" dirty="0"/>
              <a:t>particle size or other microstructural parameters</a:t>
            </a:r>
            <a:r>
              <a:rPr lang="el-GR" dirty="0"/>
              <a:t>.</a:t>
            </a:r>
          </a:p>
          <a:p>
            <a:pPr algn="just"/>
            <a:r>
              <a:rPr lang="en-US" dirty="0"/>
              <a:t>Models involving the modified shear lag model, </a:t>
            </a:r>
            <a:r>
              <a:rPr lang="en-US" dirty="0" err="1"/>
              <a:t>Eshelby’s</a:t>
            </a:r>
            <a:r>
              <a:rPr lang="en-US" dirty="0"/>
              <a:t> equivalent inclusion</a:t>
            </a:r>
            <a:r>
              <a:rPr lang="el-GR" dirty="0"/>
              <a:t> </a:t>
            </a:r>
            <a:r>
              <a:rPr lang="en-US" dirty="0"/>
              <a:t>approach, and Weibull statistics have been proposed</a:t>
            </a:r>
            <a:endParaRPr lang="el-GR" dirty="0"/>
          </a:p>
        </p:txBody>
      </p:sp>
      <p:sp>
        <p:nvSpPr>
          <p:cNvPr id="6" name="Τίτλος 1">
            <a:extLst>
              <a:ext uri="{FF2B5EF4-FFF2-40B4-BE49-F238E27FC236}">
                <a16:creationId xmlns:a16="http://schemas.microsoft.com/office/drawing/2014/main" id="{78C4B888-7D67-C0C5-9A6E-E6DEEE4FB713}"/>
              </a:ext>
            </a:extLst>
          </p:cNvPr>
          <p:cNvSpPr txBox="1">
            <a:spLocks/>
          </p:cNvSpPr>
          <p:nvPr/>
        </p:nvSpPr>
        <p:spPr>
          <a:xfrm>
            <a:off x="677334" y="3852419"/>
            <a:ext cx="8596668" cy="126274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Micromechanics </a:t>
            </a:r>
            <a:br>
              <a:rPr lang="en-US" dirty="0"/>
            </a:br>
            <a:r>
              <a:rPr lang="en-US" dirty="0"/>
              <a:t>Fiber Elastic–Matrix Plastic</a:t>
            </a:r>
          </a:p>
        </p:txBody>
      </p:sp>
      <p:sp>
        <p:nvSpPr>
          <p:cNvPr id="8" name="Θέση περιεχομένου 2">
            <a:extLst>
              <a:ext uri="{FF2B5EF4-FFF2-40B4-BE49-F238E27FC236}">
                <a16:creationId xmlns:a16="http://schemas.microsoft.com/office/drawing/2014/main" id="{53BCEB8B-8E56-8ADD-F9BB-EB8CE307183E}"/>
              </a:ext>
            </a:extLst>
          </p:cNvPr>
          <p:cNvSpPr txBox="1">
            <a:spLocks/>
          </p:cNvSpPr>
          <p:nvPr/>
        </p:nvSpPr>
        <p:spPr>
          <a:xfrm>
            <a:off x="677334" y="5115162"/>
            <a:ext cx="9065182" cy="175092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r>
              <a:rPr lang="en-US" dirty="0"/>
              <a:t>In MMCs,</a:t>
            </a:r>
            <a:r>
              <a:rPr lang="el-GR" dirty="0"/>
              <a:t> </a:t>
            </a:r>
            <a:r>
              <a:rPr lang="en-US" dirty="0"/>
              <a:t>assuming that the plastically deforming matrix does not work harden, the shear</a:t>
            </a:r>
            <a:r>
              <a:rPr lang="el-GR" dirty="0"/>
              <a:t> </a:t>
            </a:r>
            <a:r>
              <a:rPr lang="en-US" dirty="0"/>
              <a:t>stress at the fiber surface, </a:t>
            </a:r>
            <a:r>
              <a:rPr lang="el-GR" dirty="0"/>
              <a:t>τ</a:t>
            </a:r>
            <a:r>
              <a:rPr lang="en-US" dirty="0"/>
              <a:t>(r</a:t>
            </a:r>
            <a:r>
              <a:rPr lang="en-US" baseline="-25000" dirty="0"/>
              <a:t>f</a:t>
            </a:r>
            <a:r>
              <a:rPr lang="en-US" dirty="0"/>
              <a:t>), will have an upper limit of </a:t>
            </a:r>
            <a:r>
              <a:rPr lang="el-GR" dirty="0"/>
              <a:t>τ</a:t>
            </a:r>
            <a:r>
              <a:rPr lang="en-US" baseline="-25000" dirty="0"/>
              <a:t>y</a:t>
            </a:r>
            <a:r>
              <a:rPr lang="en-US" dirty="0"/>
              <a:t>, the matrix shear yield</a:t>
            </a:r>
            <a:r>
              <a:rPr lang="el-GR" dirty="0"/>
              <a:t> </a:t>
            </a:r>
            <a:r>
              <a:rPr lang="en-US" dirty="0"/>
              <a:t>strength.</a:t>
            </a:r>
            <a:endParaRPr lang="el-GR" dirty="0"/>
          </a:p>
          <a:p>
            <a:pPr algn="just"/>
            <a:r>
              <a:rPr lang="en-US" dirty="0"/>
              <a:t>In PMCs and CMCs, frictional slip at the interface is more likely than</a:t>
            </a:r>
            <a:r>
              <a:rPr lang="el-GR" dirty="0"/>
              <a:t> </a:t>
            </a:r>
            <a:r>
              <a:rPr lang="en-US" dirty="0"/>
              <a:t>plastic flow of the matrix</a:t>
            </a:r>
            <a:endParaRPr lang="el-GR" dirty="0"/>
          </a:p>
        </p:txBody>
      </p:sp>
    </p:spTree>
    <p:extLst>
      <p:ext uri="{BB962C8B-B14F-4D97-AF65-F5344CB8AC3E}">
        <p14:creationId xmlns:p14="http://schemas.microsoft.com/office/powerpoint/2010/main" val="158256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45B3650-35CD-2802-B95A-A97486076DCA}"/>
              </a:ext>
            </a:extLst>
          </p:cNvPr>
          <p:cNvSpPr>
            <a:spLocks noGrp="1"/>
          </p:cNvSpPr>
          <p:nvPr>
            <p:ph type="title"/>
          </p:nvPr>
        </p:nvSpPr>
        <p:spPr/>
        <p:txBody>
          <a:bodyPr>
            <a:normAutofit fontScale="90000"/>
          </a:bodyPr>
          <a:lstStyle/>
          <a:p>
            <a:r>
              <a:rPr lang="en-US" dirty="0"/>
              <a:t>Micromechanics</a:t>
            </a:r>
            <a:br>
              <a:rPr lang="en-US" dirty="0"/>
            </a:br>
            <a:r>
              <a:rPr lang="en-US" dirty="0"/>
              <a:t>Prediction of Elastic Constants &amp; Modulus</a:t>
            </a:r>
          </a:p>
        </p:txBody>
      </p:sp>
      <p:pic>
        <p:nvPicPr>
          <p:cNvPr id="5" name="Θέση περιεχομένου 4">
            <a:extLst>
              <a:ext uri="{FF2B5EF4-FFF2-40B4-BE49-F238E27FC236}">
                <a16:creationId xmlns:a16="http://schemas.microsoft.com/office/drawing/2014/main" id="{F193E9B6-6EE7-5EE6-E9B2-1C614CB75793}"/>
              </a:ext>
            </a:extLst>
          </p:cNvPr>
          <p:cNvPicPr>
            <a:picLocks noGrp="1" noChangeAspect="1"/>
          </p:cNvPicPr>
          <p:nvPr>
            <p:ph idx="1"/>
          </p:nvPr>
        </p:nvPicPr>
        <p:blipFill>
          <a:blip r:embed="rId2"/>
          <a:stretch>
            <a:fillRect/>
          </a:stretch>
        </p:blipFill>
        <p:spPr>
          <a:xfrm>
            <a:off x="677334" y="1861277"/>
            <a:ext cx="6364489" cy="31354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FEA01394-759D-EA58-04F0-CEE9143D30A4}"/>
              </a:ext>
            </a:extLst>
          </p:cNvPr>
          <p:cNvSpPr txBox="1"/>
          <p:nvPr/>
        </p:nvSpPr>
        <p:spPr>
          <a:xfrm>
            <a:off x="1266936" y="5325600"/>
            <a:ext cx="5185284" cy="646331"/>
          </a:xfrm>
          <a:prstGeom prst="rect">
            <a:avLst/>
          </a:prstGeom>
          <a:noFill/>
        </p:spPr>
        <p:txBody>
          <a:bodyPr wrap="square">
            <a:spAutoFit/>
          </a:bodyPr>
          <a:lstStyle/>
          <a:p>
            <a:pPr algn="ctr"/>
            <a:r>
              <a:rPr lang="en-US" dirty="0"/>
              <a:t>Unidirectional composite: (a) </a:t>
            </a:r>
            <a:r>
              <a:rPr lang="en-US" dirty="0" err="1"/>
              <a:t>isostrain</a:t>
            </a:r>
            <a:r>
              <a:rPr lang="en-US" dirty="0"/>
              <a:t> or action in parallel, (b) </a:t>
            </a:r>
            <a:r>
              <a:rPr lang="en-US" dirty="0" err="1"/>
              <a:t>isostress</a:t>
            </a:r>
            <a:r>
              <a:rPr lang="en-US" dirty="0"/>
              <a:t> or action in series</a:t>
            </a:r>
          </a:p>
        </p:txBody>
      </p:sp>
      <p:pic>
        <p:nvPicPr>
          <p:cNvPr id="8" name="Εικόνα 7">
            <a:extLst>
              <a:ext uri="{FF2B5EF4-FFF2-40B4-BE49-F238E27FC236}">
                <a16:creationId xmlns:a16="http://schemas.microsoft.com/office/drawing/2014/main" id="{03C18555-3F3C-D071-FDD0-888194092602}"/>
              </a:ext>
            </a:extLst>
          </p:cNvPr>
          <p:cNvPicPr>
            <a:picLocks noChangeAspect="1"/>
          </p:cNvPicPr>
          <p:nvPr/>
        </p:nvPicPr>
        <p:blipFill>
          <a:blip r:embed="rId3"/>
          <a:stretch>
            <a:fillRect/>
          </a:stretch>
        </p:blipFill>
        <p:spPr>
          <a:xfrm>
            <a:off x="7482371" y="1861277"/>
            <a:ext cx="2825974" cy="31354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B93C1ED5-A46F-250C-5546-69789FDF1586}"/>
              </a:ext>
            </a:extLst>
          </p:cNvPr>
          <p:cNvSpPr txBox="1"/>
          <p:nvPr/>
        </p:nvSpPr>
        <p:spPr>
          <a:xfrm>
            <a:off x="6934710" y="5187101"/>
            <a:ext cx="3921295" cy="923330"/>
          </a:xfrm>
          <a:prstGeom prst="rect">
            <a:avLst/>
          </a:prstGeom>
          <a:noFill/>
        </p:spPr>
        <p:txBody>
          <a:bodyPr wrap="square">
            <a:spAutoFit/>
          </a:bodyPr>
          <a:lstStyle/>
          <a:p>
            <a:pPr algn="ctr"/>
            <a:r>
              <a:rPr lang="en-US" dirty="0"/>
              <a:t>Variation of longitudinal modulus (E</a:t>
            </a:r>
            <a:r>
              <a:rPr lang="en-US" baseline="-25000" dirty="0"/>
              <a:t>11</a:t>
            </a:r>
            <a:r>
              <a:rPr lang="en-US" dirty="0"/>
              <a:t>) and transverse modulus (E</a:t>
            </a:r>
            <a:r>
              <a:rPr lang="en-US" baseline="-25000" dirty="0"/>
              <a:t>22</a:t>
            </a:r>
            <a:r>
              <a:rPr lang="en-US" dirty="0"/>
              <a:t>) with fiber volume fraction (</a:t>
            </a:r>
            <a:r>
              <a:rPr lang="en-US" dirty="0" err="1"/>
              <a:t>V</a:t>
            </a:r>
            <a:r>
              <a:rPr lang="en-US" baseline="-25000" dirty="0" err="1"/>
              <a:t>f</a:t>
            </a:r>
            <a:r>
              <a:rPr lang="en-US" dirty="0"/>
              <a:t>)</a:t>
            </a:r>
          </a:p>
        </p:txBody>
      </p:sp>
    </p:spTree>
    <p:extLst>
      <p:ext uri="{BB962C8B-B14F-4D97-AF65-F5344CB8AC3E}">
        <p14:creationId xmlns:p14="http://schemas.microsoft.com/office/powerpoint/2010/main" val="18152022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p:txBody>
          <a:bodyPr/>
          <a:lstStyle/>
          <a:p>
            <a:r>
              <a:rPr lang="en-US" dirty="0" err="1"/>
              <a:t>Macromechanics</a:t>
            </a:r>
            <a:r>
              <a:rPr lang="en-US" dirty="0"/>
              <a:t> - Introduction</a:t>
            </a:r>
          </a:p>
        </p:txBody>
      </p:sp>
      <p:sp>
        <p:nvSpPr>
          <p:cNvPr id="3" name="Θέση περιεχομένου 2">
            <a:extLst>
              <a:ext uri="{FF2B5EF4-FFF2-40B4-BE49-F238E27FC236}">
                <a16:creationId xmlns:a16="http://schemas.microsoft.com/office/drawing/2014/main" id="{F2AECE79-C90A-0052-7591-D5935496E8DB}"/>
              </a:ext>
            </a:extLst>
          </p:cNvPr>
          <p:cNvSpPr>
            <a:spLocks noGrp="1"/>
          </p:cNvSpPr>
          <p:nvPr>
            <p:ph idx="1"/>
          </p:nvPr>
        </p:nvSpPr>
        <p:spPr/>
        <p:txBody>
          <a:bodyPr>
            <a:normAutofit/>
          </a:bodyPr>
          <a:lstStyle/>
          <a:p>
            <a:pPr algn="just"/>
            <a:r>
              <a:rPr lang="en-US" dirty="0"/>
              <a:t>Laminated fibrous composites are made by bonding together two or more laminae. </a:t>
            </a:r>
          </a:p>
          <a:p>
            <a:pPr algn="just"/>
            <a:r>
              <a:rPr lang="en-US" dirty="0"/>
              <a:t>These composites, frequently referred to as laminates, are different from sheet laminates made by bonding flat sheets of isotropic materials.</a:t>
            </a:r>
          </a:p>
          <a:p>
            <a:pPr algn="just"/>
            <a:r>
              <a:rPr lang="en-US" dirty="0"/>
              <a:t>In a laminated fibrous composite, the individual unidirectional laminae or plies are oriented in such a manner that the resulting structural component has the desired mechanical and/or physical characteristics in different directions. </a:t>
            </a:r>
          </a:p>
          <a:p>
            <a:pPr algn="just"/>
            <a:r>
              <a:rPr lang="en-US" dirty="0"/>
              <a:t>Thus, one exploits the inherent anisotropy of fibrous composites to design a composite material with appropriate properties</a:t>
            </a:r>
          </a:p>
        </p:txBody>
      </p:sp>
    </p:spTree>
    <p:extLst>
      <p:ext uri="{BB962C8B-B14F-4D97-AF65-F5344CB8AC3E}">
        <p14:creationId xmlns:p14="http://schemas.microsoft.com/office/powerpoint/2010/main" val="419871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p:txBody>
          <a:bodyPr/>
          <a:lstStyle/>
          <a:p>
            <a:r>
              <a:rPr lang="en-US" dirty="0" err="1"/>
              <a:t>Macromechanics</a:t>
            </a:r>
            <a:r>
              <a:rPr lang="en-US" dirty="0"/>
              <a:t> - Introduction</a:t>
            </a:r>
          </a:p>
        </p:txBody>
      </p:sp>
      <p:sp>
        <p:nvSpPr>
          <p:cNvPr id="3" name="Θέση περιεχομένου 2">
            <a:extLst>
              <a:ext uri="{FF2B5EF4-FFF2-40B4-BE49-F238E27FC236}">
                <a16:creationId xmlns:a16="http://schemas.microsoft.com/office/drawing/2014/main" id="{F2AECE79-C90A-0052-7591-D5935496E8DB}"/>
              </a:ext>
            </a:extLst>
          </p:cNvPr>
          <p:cNvSpPr>
            <a:spLocks noGrp="1"/>
          </p:cNvSpPr>
          <p:nvPr>
            <p:ph idx="1"/>
          </p:nvPr>
        </p:nvSpPr>
        <p:spPr>
          <a:xfrm>
            <a:off x="509578" y="4927601"/>
            <a:ext cx="8932179" cy="1320801"/>
          </a:xfrm>
        </p:spPr>
        <p:txBody>
          <a:bodyPr>
            <a:normAutofit/>
          </a:bodyPr>
          <a:lstStyle/>
          <a:p>
            <a:pPr marL="0" indent="0" algn="ctr">
              <a:buNone/>
            </a:pPr>
            <a:r>
              <a:rPr lang="en-US" dirty="0" err="1"/>
              <a:t>Macromechanical</a:t>
            </a:r>
            <a:r>
              <a:rPr lang="en-US" dirty="0"/>
              <a:t> analysis of laminate composites. A unidirectional ply is treated as a homogeneous, orthotropic material. Many such plies are stacked in an appropriate order (following laminated plate or shell theory) to make the composite</a:t>
            </a:r>
          </a:p>
        </p:txBody>
      </p:sp>
      <p:pic>
        <p:nvPicPr>
          <p:cNvPr id="5" name="Εικόνα 4">
            <a:extLst>
              <a:ext uri="{FF2B5EF4-FFF2-40B4-BE49-F238E27FC236}">
                <a16:creationId xmlns:a16="http://schemas.microsoft.com/office/drawing/2014/main" id="{AF861C6F-EEC8-66C1-A3D4-395F64A45D73}"/>
              </a:ext>
            </a:extLst>
          </p:cNvPr>
          <p:cNvPicPr>
            <a:picLocks noChangeAspect="1"/>
          </p:cNvPicPr>
          <p:nvPr/>
        </p:nvPicPr>
        <p:blipFill>
          <a:blip r:embed="rId2"/>
          <a:stretch>
            <a:fillRect/>
          </a:stretch>
        </p:blipFill>
        <p:spPr>
          <a:xfrm>
            <a:off x="940599" y="1680630"/>
            <a:ext cx="8070138" cy="3246971"/>
          </a:xfrm>
          <a:prstGeom prst="rect">
            <a:avLst/>
          </a:prstGeom>
        </p:spPr>
      </p:pic>
    </p:spTree>
    <p:extLst>
      <p:ext uri="{BB962C8B-B14F-4D97-AF65-F5344CB8AC3E}">
        <p14:creationId xmlns:p14="http://schemas.microsoft.com/office/powerpoint/2010/main" val="27757965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p:txBody>
          <a:bodyPr/>
          <a:lstStyle/>
          <a:p>
            <a:r>
              <a:rPr lang="en-US" dirty="0" err="1"/>
              <a:t>Macromechanical</a:t>
            </a:r>
            <a:r>
              <a:rPr lang="en-US" dirty="0"/>
              <a:t> Analysis (step 1)</a:t>
            </a:r>
          </a:p>
        </p:txBody>
      </p:sp>
      <p:sp>
        <p:nvSpPr>
          <p:cNvPr id="3" name="Θέση περιεχομένου 2">
            <a:extLst>
              <a:ext uri="{FF2B5EF4-FFF2-40B4-BE49-F238E27FC236}">
                <a16:creationId xmlns:a16="http://schemas.microsoft.com/office/drawing/2014/main" id="{F2AECE79-C90A-0052-7591-D5935496E8DB}"/>
              </a:ext>
            </a:extLst>
          </p:cNvPr>
          <p:cNvSpPr>
            <a:spLocks noGrp="1"/>
          </p:cNvSpPr>
          <p:nvPr>
            <p:ph idx="1"/>
          </p:nvPr>
        </p:nvSpPr>
        <p:spPr>
          <a:xfrm>
            <a:off x="509578" y="1812175"/>
            <a:ext cx="8932179" cy="4436227"/>
          </a:xfrm>
        </p:spPr>
        <p:txBody>
          <a:bodyPr>
            <a:normAutofit/>
          </a:bodyPr>
          <a:lstStyle/>
          <a:p>
            <a:pPr algn="just"/>
            <a:r>
              <a:rPr lang="en-US" dirty="0"/>
              <a:t>While micromechanics is very useful in analyzing the composite behavior, we use the information obtained from a micromechanical analysis of a thin unidirectional lamina (or in the case of a lack of such analytical information, we must determine experimentally the properties of the lamina) as input for a </a:t>
            </a:r>
            <a:r>
              <a:rPr lang="en-US" dirty="0" err="1"/>
              <a:t>macromechanical</a:t>
            </a:r>
            <a:r>
              <a:rPr lang="en-US" dirty="0"/>
              <a:t> analysis of a laminated composite</a:t>
            </a:r>
          </a:p>
        </p:txBody>
      </p:sp>
      <p:pic>
        <p:nvPicPr>
          <p:cNvPr id="4" name="Εικόνα 3">
            <a:extLst>
              <a:ext uri="{FF2B5EF4-FFF2-40B4-BE49-F238E27FC236}">
                <a16:creationId xmlns:a16="http://schemas.microsoft.com/office/drawing/2014/main" id="{44C4468D-AA0E-8CCE-1A59-AE784DE27CEE}"/>
              </a:ext>
            </a:extLst>
          </p:cNvPr>
          <p:cNvPicPr>
            <a:picLocks noChangeAspect="1"/>
          </p:cNvPicPr>
          <p:nvPr/>
        </p:nvPicPr>
        <p:blipFill>
          <a:blip r:embed="rId2"/>
          <a:stretch>
            <a:fillRect/>
          </a:stretch>
        </p:blipFill>
        <p:spPr>
          <a:xfrm>
            <a:off x="677335" y="3443097"/>
            <a:ext cx="3628658" cy="2503054"/>
          </a:xfrm>
          <a:prstGeom prst="rect">
            <a:avLst/>
          </a:prstGeom>
        </p:spPr>
      </p:pic>
      <p:pic>
        <p:nvPicPr>
          <p:cNvPr id="6" name="Εικόνα 5">
            <a:extLst>
              <a:ext uri="{FF2B5EF4-FFF2-40B4-BE49-F238E27FC236}">
                <a16:creationId xmlns:a16="http://schemas.microsoft.com/office/drawing/2014/main" id="{EA03D1F4-0AA6-A95F-4DFD-4F16F31AA3D8}"/>
              </a:ext>
            </a:extLst>
          </p:cNvPr>
          <p:cNvPicPr>
            <a:picLocks noChangeAspect="1"/>
          </p:cNvPicPr>
          <p:nvPr/>
        </p:nvPicPr>
        <p:blipFill>
          <a:blip r:embed="rId3"/>
          <a:stretch>
            <a:fillRect/>
          </a:stretch>
        </p:blipFill>
        <p:spPr>
          <a:xfrm>
            <a:off x="6546536" y="3443097"/>
            <a:ext cx="2727466" cy="2503054"/>
          </a:xfrm>
          <a:prstGeom prst="rect">
            <a:avLst/>
          </a:prstGeom>
        </p:spPr>
      </p:pic>
      <p:sp>
        <p:nvSpPr>
          <p:cNvPr id="8" name="TextBox 7">
            <a:extLst>
              <a:ext uri="{FF2B5EF4-FFF2-40B4-BE49-F238E27FC236}">
                <a16:creationId xmlns:a16="http://schemas.microsoft.com/office/drawing/2014/main" id="{813B1F24-E399-060D-B8EF-1575A61F4E39}"/>
              </a:ext>
            </a:extLst>
          </p:cNvPr>
          <p:cNvSpPr txBox="1"/>
          <p:nvPr/>
        </p:nvSpPr>
        <p:spPr>
          <a:xfrm>
            <a:off x="677334" y="5946151"/>
            <a:ext cx="3628658" cy="369332"/>
          </a:xfrm>
          <a:prstGeom prst="rect">
            <a:avLst/>
          </a:prstGeom>
          <a:noFill/>
        </p:spPr>
        <p:txBody>
          <a:bodyPr wrap="square">
            <a:spAutoFit/>
          </a:bodyPr>
          <a:lstStyle/>
          <a:p>
            <a:pPr algn="ctr"/>
            <a:r>
              <a:rPr lang="en-US" dirty="0">
                <a:solidFill>
                  <a:schemeClr val="tx1">
                    <a:lumMod val="75000"/>
                    <a:lumOff val="25000"/>
                  </a:schemeClr>
                </a:solidFill>
              </a:rPr>
              <a:t>An off-axis unidirectional lamina</a:t>
            </a:r>
          </a:p>
        </p:txBody>
      </p:sp>
      <p:sp>
        <p:nvSpPr>
          <p:cNvPr id="10" name="TextBox 9">
            <a:extLst>
              <a:ext uri="{FF2B5EF4-FFF2-40B4-BE49-F238E27FC236}">
                <a16:creationId xmlns:a16="http://schemas.microsoft.com/office/drawing/2014/main" id="{EB4DF06E-B20A-E0BF-00B6-E977C670B356}"/>
              </a:ext>
            </a:extLst>
          </p:cNvPr>
          <p:cNvSpPr txBox="1"/>
          <p:nvPr/>
        </p:nvSpPr>
        <p:spPr>
          <a:xfrm>
            <a:off x="5747236" y="5992317"/>
            <a:ext cx="4326065" cy="646331"/>
          </a:xfrm>
          <a:prstGeom prst="rect">
            <a:avLst/>
          </a:prstGeom>
        </p:spPr>
        <p:txBody>
          <a:bodyPr wrap="square">
            <a:spAutoFit/>
          </a:bodyPr>
          <a:lstStyle/>
          <a:p>
            <a:pPr algn="ctr"/>
            <a:r>
              <a:rPr lang="en-US" dirty="0">
                <a:solidFill>
                  <a:schemeClr val="tx1">
                    <a:lumMod val="75000"/>
                    <a:lumOff val="25000"/>
                  </a:schemeClr>
                </a:solidFill>
              </a:rPr>
              <a:t>A thin lamina with natural (or material) </a:t>
            </a:r>
            <a:br>
              <a:rPr lang="en-US" dirty="0">
                <a:solidFill>
                  <a:schemeClr val="tx1">
                    <a:lumMod val="75000"/>
                    <a:lumOff val="25000"/>
                  </a:schemeClr>
                </a:solidFill>
              </a:rPr>
            </a:br>
            <a:r>
              <a:rPr lang="en-US" dirty="0">
                <a:solidFill>
                  <a:schemeClr val="tx1">
                    <a:lumMod val="75000"/>
                    <a:lumOff val="25000"/>
                  </a:schemeClr>
                </a:solidFill>
              </a:rPr>
              <a:t>axes coinciding with the geometric axes</a:t>
            </a:r>
          </a:p>
        </p:txBody>
      </p:sp>
    </p:spTree>
    <p:extLst>
      <p:ext uri="{BB962C8B-B14F-4D97-AF65-F5344CB8AC3E}">
        <p14:creationId xmlns:p14="http://schemas.microsoft.com/office/powerpoint/2010/main" val="8402208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p:txBody>
          <a:bodyPr/>
          <a:lstStyle/>
          <a:p>
            <a:r>
              <a:rPr lang="en-US" dirty="0" err="1"/>
              <a:t>Macromechanical</a:t>
            </a:r>
            <a:r>
              <a:rPr lang="en-US" dirty="0"/>
              <a:t> Analysis (step 2)</a:t>
            </a:r>
          </a:p>
        </p:txBody>
      </p:sp>
      <p:sp>
        <p:nvSpPr>
          <p:cNvPr id="3" name="Θέση περιεχομένου 2">
            <a:extLst>
              <a:ext uri="{FF2B5EF4-FFF2-40B4-BE49-F238E27FC236}">
                <a16:creationId xmlns:a16="http://schemas.microsoft.com/office/drawing/2014/main" id="{F2AECE79-C90A-0052-7591-D5935496E8DB}"/>
              </a:ext>
            </a:extLst>
          </p:cNvPr>
          <p:cNvSpPr>
            <a:spLocks noGrp="1"/>
          </p:cNvSpPr>
          <p:nvPr>
            <p:ph idx="1"/>
          </p:nvPr>
        </p:nvSpPr>
        <p:spPr>
          <a:xfrm>
            <a:off x="492952" y="2300780"/>
            <a:ext cx="8932179" cy="2626821"/>
          </a:xfrm>
        </p:spPr>
        <p:txBody>
          <a:bodyPr>
            <a:normAutofit/>
          </a:bodyPr>
          <a:lstStyle/>
          <a:p>
            <a:pPr algn="just"/>
            <a:r>
              <a:rPr lang="en-US" dirty="0"/>
              <a:t>Once we have determined, analytically or otherwise, the characteristics of a fibrous lamina, we ignore its detailed microstructural nature and simply treat it as a homogeneous, orthotropic sheet.</a:t>
            </a:r>
          </a:p>
          <a:p>
            <a:pPr algn="just"/>
            <a:r>
              <a:rPr lang="en-US" dirty="0"/>
              <a:t>A laminated fibrous composite is made by stacking a number of such orthotropic fiber reinforced plies or sheets at specific orientations to get composite laminate with the desired characteristics.</a:t>
            </a:r>
          </a:p>
          <a:p>
            <a:pPr algn="just"/>
            <a:r>
              <a:rPr lang="en-US" dirty="0"/>
              <a:t> We then use the well established theory of laminated plates or shells to analyze </a:t>
            </a:r>
            <a:r>
              <a:rPr lang="en-US" dirty="0" err="1"/>
              <a:t>macromechanically</a:t>
            </a:r>
            <a:r>
              <a:rPr lang="en-US" dirty="0"/>
              <a:t> such laminated composites.</a:t>
            </a:r>
          </a:p>
        </p:txBody>
      </p:sp>
    </p:spTree>
    <p:extLst>
      <p:ext uri="{BB962C8B-B14F-4D97-AF65-F5344CB8AC3E}">
        <p14:creationId xmlns:p14="http://schemas.microsoft.com/office/powerpoint/2010/main" val="17609274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9164935" cy="1320800"/>
          </a:xfrm>
        </p:spPr>
        <p:txBody>
          <a:bodyPr>
            <a:normAutofit fontScale="90000"/>
          </a:bodyPr>
          <a:lstStyle/>
          <a:p>
            <a:r>
              <a:rPr lang="en-US" dirty="0" err="1"/>
              <a:t>Macromechanical</a:t>
            </a:r>
            <a:r>
              <a:rPr lang="en-US" dirty="0"/>
              <a:t> </a:t>
            </a:r>
            <a:br>
              <a:rPr lang="en-US" dirty="0"/>
            </a:br>
            <a:r>
              <a:rPr lang="en-US" dirty="0"/>
              <a:t>Variation of Lamina Properties with Orientation</a:t>
            </a:r>
          </a:p>
        </p:txBody>
      </p:sp>
      <p:pic>
        <p:nvPicPr>
          <p:cNvPr id="5" name="Εικόνα 4">
            <a:extLst>
              <a:ext uri="{FF2B5EF4-FFF2-40B4-BE49-F238E27FC236}">
                <a16:creationId xmlns:a16="http://schemas.microsoft.com/office/drawing/2014/main" id="{BC6303A4-1CF9-020F-63EF-1E76396C3BFD}"/>
              </a:ext>
            </a:extLst>
          </p:cNvPr>
          <p:cNvPicPr>
            <a:picLocks noChangeAspect="1"/>
          </p:cNvPicPr>
          <p:nvPr/>
        </p:nvPicPr>
        <p:blipFill>
          <a:blip r:embed="rId2"/>
          <a:stretch>
            <a:fillRect/>
          </a:stretch>
        </p:blipFill>
        <p:spPr>
          <a:xfrm>
            <a:off x="1085330" y="1764506"/>
            <a:ext cx="5965695" cy="4483894"/>
          </a:xfrm>
          <a:prstGeom prst="rect">
            <a:avLst/>
          </a:prstGeom>
        </p:spPr>
      </p:pic>
      <p:sp>
        <p:nvSpPr>
          <p:cNvPr id="3" name="Θέση περιεχομένου 2">
            <a:extLst>
              <a:ext uri="{FF2B5EF4-FFF2-40B4-BE49-F238E27FC236}">
                <a16:creationId xmlns:a16="http://schemas.microsoft.com/office/drawing/2014/main" id="{F2AECE79-C90A-0052-7591-D5935496E8DB}"/>
              </a:ext>
            </a:extLst>
          </p:cNvPr>
          <p:cNvSpPr>
            <a:spLocks noGrp="1"/>
          </p:cNvSpPr>
          <p:nvPr>
            <p:ph idx="1"/>
          </p:nvPr>
        </p:nvSpPr>
        <p:spPr>
          <a:xfrm>
            <a:off x="4802601" y="4481391"/>
            <a:ext cx="4496848" cy="1909158"/>
          </a:xfrm>
        </p:spPr>
        <p:txBody>
          <a:bodyPr>
            <a:normAutofit/>
          </a:bodyPr>
          <a:lstStyle/>
          <a:p>
            <a:pPr marL="0" indent="0" algn="ctr">
              <a:buNone/>
            </a:pPr>
            <a:r>
              <a:rPr lang="en-US" dirty="0"/>
              <a:t>Variation of elastic constants with fiber orientation angle for a 50 v/o carbon/epoxy composite: (a) longitudinal and transverse Young’s moduli (E</a:t>
            </a:r>
            <a:r>
              <a:rPr lang="en-US" baseline="-25000" dirty="0"/>
              <a:t>x</a:t>
            </a:r>
            <a:r>
              <a:rPr lang="en-US" dirty="0"/>
              <a:t> and </a:t>
            </a:r>
            <a:r>
              <a:rPr lang="en-US" dirty="0" err="1"/>
              <a:t>E</a:t>
            </a:r>
            <a:r>
              <a:rPr lang="en-US" baseline="-25000" dirty="0" err="1"/>
              <a:t>y</a:t>
            </a:r>
            <a:r>
              <a:rPr lang="en-US" dirty="0"/>
              <a:t>), (b) shear modulus (</a:t>
            </a:r>
            <a:r>
              <a:rPr lang="en-US" dirty="0" err="1"/>
              <a:t>G</a:t>
            </a:r>
            <a:r>
              <a:rPr lang="en-US" baseline="-25000" dirty="0" err="1"/>
              <a:t>xy</a:t>
            </a:r>
            <a:r>
              <a:rPr lang="en-US" dirty="0"/>
              <a:t>), and </a:t>
            </a:r>
            <a:br>
              <a:rPr lang="en-US" dirty="0"/>
            </a:br>
            <a:r>
              <a:rPr lang="en-US" dirty="0"/>
              <a:t>(c) Poisson’s ratio (</a:t>
            </a:r>
            <a:r>
              <a:rPr lang="en-US" dirty="0" err="1"/>
              <a:t>v</a:t>
            </a:r>
            <a:r>
              <a:rPr lang="en-US" baseline="-25000" dirty="0" err="1"/>
              <a:t>x</a:t>
            </a:r>
            <a:r>
              <a:rPr lang="en-US" dirty="0"/>
              <a:t> and </a:t>
            </a:r>
            <a:r>
              <a:rPr lang="en-US" dirty="0" err="1"/>
              <a:t>v</a:t>
            </a:r>
            <a:r>
              <a:rPr lang="en-US" baseline="-25000" dirty="0" err="1"/>
              <a:t>y</a:t>
            </a:r>
            <a:r>
              <a:rPr lang="en-US" dirty="0"/>
              <a:t>)</a:t>
            </a:r>
          </a:p>
        </p:txBody>
      </p:sp>
    </p:spTree>
    <p:extLst>
      <p:ext uri="{BB962C8B-B14F-4D97-AF65-F5344CB8AC3E}">
        <p14:creationId xmlns:p14="http://schemas.microsoft.com/office/powerpoint/2010/main" val="6531212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9164935" cy="1320800"/>
          </a:xfrm>
        </p:spPr>
        <p:txBody>
          <a:bodyPr>
            <a:normAutofit/>
          </a:bodyPr>
          <a:lstStyle/>
          <a:p>
            <a:r>
              <a:rPr lang="en-US" dirty="0" err="1"/>
              <a:t>Macromechanical</a:t>
            </a:r>
            <a:r>
              <a:rPr lang="en-US" dirty="0"/>
              <a:t> </a:t>
            </a:r>
            <a:br>
              <a:rPr lang="en-US" dirty="0"/>
            </a:br>
            <a:r>
              <a:rPr lang="en-US" dirty="0"/>
              <a:t>Analysis of Laminated Composites</a:t>
            </a:r>
          </a:p>
        </p:txBody>
      </p:sp>
      <p:sp>
        <p:nvSpPr>
          <p:cNvPr id="3" name="Θέση περιεχομένου 2">
            <a:extLst>
              <a:ext uri="{FF2B5EF4-FFF2-40B4-BE49-F238E27FC236}">
                <a16:creationId xmlns:a16="http://schemas.microsoft.com/office/drawing/2014/main" id="{F2AECE79-C90A-0052-7591-D5935496E8DB}"/>
              </a:ext>
            </a:extLst>
          </p:cNvPr>
          <p:cNvSpPr>
            <a:spLocks noGrp="1"/>
          </p:cNvSpPr>
          <p:nvPr>
            <p:ph idx="1"/>
          </p:nvPr>
        </p:nvSpPr>
        <p:spPr>
          <a:xfrm>
            <a:off x="677333" y="1930400"/>
            <a:ext cx="8622116" cy="4460149"/>
          </a:xfrm>
        </p:spPr>
        <p:txBody>
          <a:bodyPr>
            <a:normAutofit/>
          </a:bodyPr>
          <a:lstStyle/>
          <a:p>
            <a:pPr algn="just"/>
            <a:r>
              <a:rPr lang="en-US" dirty="0"/>
              <a:t>We assume that </a:t>
            </a:r>
            <a:r>
              <a:rPr lang="en-US" dirty="0">
                <a:solidFill>
                  <a:srgbClr val="FF0000"/>
                </a:solidFill>
              </a:rPr>
              <a:t>the laminate thickness is small compared to its lateral dimensions</a:t>
            </a:r>
            <a:r>
              <a:rPr lang="en-US" dirty="0"/>
              <a:t>. </a:t>
            </a:r>
            <a:r>
              <a:rPr lang="en-US" dirty="0">
                <a:sym typeface="Wingdings" panose="05000000000000000000" pitchFamily="2" charset="2"/>
              </a:rPr>
              <a:t> </a:t>
            </a:r>
            <a:r>
              <a:rPr lang="en-US" dirty="0"/>
              <a:t>Therefore, stresses acting on the interlaminar planes in the interior of the laminate, that is, away from the free edges, are negligibly small (we shall see later that the situation is different at the free edges).</a:t>
            </a:r>
          </a:p>
          <a:p>
            <a:pPr algn="just"/>
            <a:r>
              <a:rPr lang="en-US" dirty="0"/>
              <a:t>We also assume that </a:t>
            </a:r>
            <a:r>
              <a:rPr lang="en-US" dirty="0">
                <a:solidFill>
                  <a:srgbClr val="FF0000"/>
                </a:solidFill>
              </a:rPr>
              <a:t>there exists a perfect bond between any two laminae</a:t>
            </a:r>
            <a:r>
              <a:rPr lang="en-US" dirty="0"/>
              <a:t>. </a:t>
            </a:r>
            <a:r>
              <a:rPr lang="en-US" dirty="0">
                <a:sym typeface="Wingdings" panose="05000000000000000000" pitchFamily="2" charset="2"/>
              </a:rPr>
              <a:t> </a:t>
            </a:r>
            <a:r>
              <a:rPr lang="en-US" dirty="0"/>
              <a:t>That being so, the laminae cannot slide over each other, and we have continuous displacements across the bond</a:t>
            </a:r>
          </a:p>
          <a:p>
            <a:pPr algn="just"/>
            <a:r>
              <a:rPr lang="en-US" dirty="0"/>
              <a:t>We make yet another important assumption, namely, </a:t>
            </a:r>
            <a:r>
              <a:rPr lang="en-US" dirty="0">
                <a:solidFill>
                  <a:srgbClr val="FF0000"/>
                </a:solidFill>
              </a:rPr>
              <a:t>a line originally straight and perpendicular to the laminate midplane remains so after deformation</a:t>
            </a:r>
            <a:r>
              <a:rPr lang="en-US" dirty="0"/>
              <a:t>. Actually, this follows from the perfect bond assumption, which does not allow sliding between the laminae.</a:t>
            </a:r>
          </a:p>
          <a:p>
            <a:pPr algn="just"/>
            <a:r>
              <a:rPr lang="en-US" dirty="0"/>
              <a:t>Finally, we have the so called </a:t>
            </a:r>
            <a:r>
              <a:rPr lang="en-US" dirty="0">
                <a:solidFill>
                  <a:srgbClr val="FF0000"/>
                </a:solidFill>
              </a:rPr>
              <a:t>Kirchhoff assumption, which states that </a:t>
            </a:r>
            <a:r>
              <a:rPr lang="en-US" dirty="0" err="1">
                <a:solidFill>
                  <a:srgbClr val="FF0000"/>
                </a:solidFill>
              </a:rPr>
              <a:t>inplane</a:t>
            </a:r>
            <a:r>
              <a:rPr lang="en-US" dirty="0">
                <a:solidFill>
                  <a:srgbClr val="FF0000"/>
                </a:solidFill>
              </a:rPr>
              <a:t> displacements are linear functions of the thickness</a:t>
            </a:r>
            <a:r>
              <a:rPr lang="en-US" dirty="0"/>
              <a:t>, and therefore the interlaminar shear strains, </a:t>
            </a:r>
            <a:r>
              <a:rPr lang="el-GR" dirty="0"/>
              <a:t>ε</a:t>
            </a:r>
            <a:r>
              <a:rPr lang="en-US" baseline="-25000" dirty="0" err="1"/>
              <a:t>xz</a:t>
            </a:r>
            <a:r>
              <a:rPr lang="en-US" dirty="0"/>
              <a:t> and </a:t>
            </a:r>
            <a:r>
              <a:rPr lang="el-GR" dirty="0"/>
              <a:t>ε</a:t>
            </a:r>
            <a:r>
              <a:rPr lang="en-US" baseline="-25000" dirty="0"/>
              <a:t>yz</a:t>
            </a:r>
            <a:r>
              <a:rPr lang="en-US" dirty="0"/>
              <a:t>, are negligible</a:t>
            </a:r>
            <a:r>
              <a:rPr lang="el-GR" dirty="0"/>
              <a:t>,</a:t>
            </a:r>
            <a:endParaRPr lang="en-US" dirty="0"/>
          </a:p>
        </p:txBody>
      </p:sp>
    </p:spTree>
    <p:extLst>
      <p:ext uri="{BB962C8B-B14F-4D97-AF65-F5344CB8AC3E}">
        <p14:creationId xmlns:p14="http://schemas.microsoft.com/office/powerpoint/2010/main" val="4557785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9164935" cy="1320800"/>
          </a:xfrm>
        </p:spPr>
        <p:txBody>
          <a:bodyPr>
            <a:normAutofit/>
          </a:bodyPr>
          <a:lstStyle/>
          <a:p>
            <a:r>
              <a:rPr lang="en-US" dirty="0" err="1"/>
              <a:t>Macromechanical</a:t>
            </a:r>
            <a:r>
              <a:rPr lang="en-US" dirty="0"/>
              <a:t> </a:t>
            </a:r>
            <a:br>
              <a:rPr lang="en-US" dirty="0"/>
            </a:br>
            <a:r>
              <a:rPr lang="en-US" dirty="0"/>
              <a:t>Analysis of Laminated Composites</a:t>
            </a:r>
          </a:p>
        </p:txBody>
      </p:sp>
      <p:sp>
        <p:nvSpPr>
          <p:cNvPr id="3" name="Θέση περιεχομένου 2">
            <a:extLst>
              <a:ext uri="{FF2B5EF4-FFF2-40B4-BE49-F238E27FC236}">
                <a16:creationId xmlns:a16="http://schemas.microsoft.com/office/drawing/2014/main" id="{F2AECE79-C90A-0052-7591-D5935496E8DB}"/>
              </a:ext>
            </a:extLst>
          </p:cNvPr>
          <p:cNvSpPr>
            <a:spLocks noGrp="1"/>
          </p:cNvSpPr>
          <p:nvPr>
            <p:ph idx="1"/>
          </p:nvPr>
        </p:nvSpPr>
        <p:spPr>
          <a:xfrm>
            <a:off x="948742" y="5772719"/>
            <a:ext cx="8622116" cy="600724"/>
          </a:xfrm>
        </p:spPr>
        <p:txBody>
          <a:bodyPr>
            <a:normAutofit/>
          </a:bodyPr>
          <a:lstStyle/>
          <a:p>
            <a:pPr marL="0" indent="0" algn="just">
              <a:buNone/>
            </a:pPr>
            <a:r>
              <a:rPr lang="en-US" dirty="0"/>
              <a:t>A laminate composite with the stacking sequence given by [0</a:t>
            </a:r>
            <a:r>
              <a:rPr lang="en-US" baseline="-25000" dirty="0"/>
              <a:t>1</a:t>
            </a:r>
            <a:r>
              <a:rPr lang="en-US" dirty="0"/>
              <a:t>/90</a:t>
            </a:r>
            <a:r>
              <a:rPr lang="en-US" baseline="-25000" dirty="0"/>
              <a:t>2</a:t>
            </a:r>
            <a:r>
              <a:rPr lang="en-US" dirty="0"/>
              <a:t>/–45</a:t>
            </a:r>
            <a:r>
              <a:rPr lang="en-US" baseline="-25000" dirty="0"/>
              <a:t>3</a:t>
            </a:r>
            <a:r>
              <a:rPr lang="en-US" dirty="0"/>
              <a:t>/45</a:t>
            </a:r>
            <a:r>
              <a:rPr lang="en-US" baseline="-25000" dirty="0"/>
              <a:t>3</a:t>
            </a:r>
            <a:r>
              <a:rPr lang="en-US" dirty="0"/>
              <a:t>]</a:t>
            </a:r>
            <a:r>
              <a:rPr lang="en-US" baseline="-25000" dirty="0"/>
              <a:t>s</a:t>
            </a:r>
          </a:p>
        </p:txBody>
      </p:sp>
      <p:pic>
        <p:nvPicPr>
          <p:cNvPr id="5" name="Εικόνα 4">
            <a:extLst>
              <a:ext uri="{FF2B5EF4-FFF2-40B4-BE49-F238E27FC236}">
                <a16:creationId xmlns:a16="http://schemas.microsoft.com/office/drawing/2014/main" id="{E0EE596E-3C43-7E5F-7CF6-003E24E584F4}"/>
              </a:ext>
            </a:extLst>
          </p:cNvPr>
          <p:cNvPicPr>
            <a:picLocks noChangeAspect="1"/>
          </p:cNvPicPr>
          <p:nvPr/>
        </p:nvPicPr>
        <p:blipFill>
          <a:blip r:embed="rId2"/>
          <a:stretch>
            <a:fillRect/>
          </a:stretch>
        </p:blipFill>
        <p:spPr>
          <a:xfrm>
            <a:off x="2395113" y="1930400"/>
            <a:ext cx="5729374" cy="3842319"/>
          </a:xfrm>
          <a:prstGeom prst="rect">
            <a:avLst/>
          </a:prstGeom>
        </p:spPr>
      </p:pic>
    </p:spTree>
    <p:extLst>
      <p:ext uri="{BB962C8B-B14F-4D97-AF65-F5344CB8AC3E}">
        <p14:creationId xmlns:p14="http://schemas.microsoft.com/office/powerpoint/2010/main" val="25723949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9164935" cy="1320800"/>
          </a:xfrm>
        </p:spPr>
        <p:txBody>
          <a:bodyPr>
            <a:normAutofit/>
          </a:bodyPr>
          <a:lstStyle/>
          <a:p>
            <a:r>
              <a:rPr lang="en-US" dirty="0" err="1"/>
              <a:t>Macromechanical</a:t>
            </a:r>
            <a:r>
              <a:rPr lang="en-US" dirty="0"/>
              <a:t> </a:t>
            </a:r>
            <a:br>
              <a:rPr lang="en-US" dirty="0"/>
            </a:br>
            <a:r>
              <a:rPr lang="en-US" dirty="0"/>
              <a:t>Analysis of Laminated Composites</a:t>
            </a:r>
          </a:p>
        </p:txBody>
      </p:sp>
      <p:sp>
        <p:nvSpPr>
          <p:cNvPr id="3" name="Θέση περιεχομένου 2">
            <a:extLst>
              <a:ext uri="{FF2B5EF4-FFF2-40B4-BE49-F238E27FC236}">
                <a16:creationId xmlns:a16="http://schemas.microsoft.com/office/drawing/2014/main" id="{F2AECE79-C90A-0052-7591-D5935496E8DB}"/>
              </a:ext>
            </a:extLst>
          </p:cNvPr>
          <p:cNvSpPr>
            <a:spLocks noGrp="1"/>
          </p:cNvSpPr>
          <p:nvPr>
            <p:ph idx="1"/>
          </p:nvPr>
        </p:nvSpPr>
        <p:spPr>
          <a:xfrm>
            <a:off x="677333" y="1930400"/>
            <a:ext cx="4047067" cy="4443043"/>
          </a:xfrm>
        </p:spPr>
        <p:txBody>
          <a:bodyPr>
            <a:normAutofit lnSpcReduction="10000"/>
          </a:bodyPr>
          <a:lstStyle/>
          <a:p>
            <a:pPr algn="just"/>
            <a:r>
              <a:rPr lang="en-US" dirty="0"/>
              <a:t>Strains vary through the thickness of laminated composite linearly with thickness; the stresses do not.</a:t>
            </a:r>
          </a:p>
          <a:p>
            <a:pPr algn="just"/>
            <a:r>
              <a:rPr lang="en-US" dirty="0"/>
              <a:t>This is easy to visualize if we recall that stiffness of each ply will be different; being a function of the fiber orientation.</a:t>
            </a:r>
          </a:p>
          <a:p>
            <a:pPr algn="just"/>
            <a:r>
              <a:rPr lang="en-US" dirty="0"/>
              <a:t>These resultants of stresses and moments acting on a laminate cross section, defined as follows, provide us with a statically equivalent system of forces and moments acting at the midplane of the laminated composite</a:t>
            </a:r>
          </a:p>
        </p:txBody>
      </p:sp>
      <p:pic>
        <p:nvPicPr>
          <p:cNvPr id="6" name="Εικόνα 5">
            <a:extLst>
              <a:ext uri="{FF2B5EF4-FFF2-40B4-BE49-F238E27FC236}">
                <a16:creationId xmlns:a16="http://schemas.microsoft.com/office/drawing/2014/main" id="{8CE5FEA2-1E0F-947C-E839-B2C4D2F8CA36}"/>
              </a:ext>
            </a:extLst>
          </p:cNvPr>
          <p:cNvPicPr>
            <a:picLocks noChangeAspect="1"/>
          </p:cNvPicPr>
          <p:nvPr/>
        </p:nvPicPr>
        <p:blipFill>
          <a:blip r:embed="rId2"/>
          <a:stretch>
            <a:fillRect/>
          </a:stretch>
        </p:blipFill>
        <p:spPr>
          <a:xfrm>
            <a:off x="5985506" y="1930400"/>
            <a:ext cx="3165272" cy="4119877"/>
          </a:xfrm>
          <a:prstGeom prst="rect">
            <a:avLst/>
          </a:prstGeom>
        </p:spPr>
      </p:pic>
      <p:sp>
        <p:nvSpPr>
          <p:cNvPr id="8" name="TextBox 7">
            <a:extLst>
              <a:ext uri="{FF2B5EF4-FFF2-40B4-BE49-F238E27FC236}">
                <a16:creationId xmlns:a16="http://schemas.microsoft.com/office/drawing/2014/main" id="{9F1CF622-C8DC-40A8-303E-F7F5E50527FD}"/>
              </a:ext>
            </a:extLst>
          </p:cNvPr>
          <p:cNvSpPr txBox="1"/>
          <p:nvPr/>
        </p:nvSpPr>
        <p:spPr>
          <a:xfrm>
            <a:off x="1499027" y="6050277"/>
            <a:ext cx="7651750" cy="646331"/>
          </a:xfrm>
          <a:prstGeom prst="rect">
            <a:avLst/>
          </a:prstGeom>
          <a:noFill/>
        </p:spPr>
        <p:txBody>
          <a:bodyPr wrap="square">
            <a:spAutoFit/>
          </a:bodyPr>
          <a:lstStyle/>
          <a:p>
            <a:r>
              <a:rPr lang="en-US" dirty="0">
                <a:solidFill>
                  <a:schemeClr val="tx1">
                    <a:lumMod val="75000"/>
                    <a:lumOff val="25000"/>
                  </a:schemeClr>
                </a:solidFill>
              </a:rPr>
              <a:t>(a) A laminated composite made up of n stacked plies. (b) Variation of strain and stress through the thickness in a 4-ply laminated composite</a:t>
            </a:r>
          </a:p>
        </p:txBody>
      </p:sp>
    </p:spTree>
    <p:extLst>
      <p:ext uri="{BB962C8B-B14F-4D97-AF65-F5344CB8AC3E}">
        <p14:creationId xmlns:p14="http://schemas.microsoft.com/office/powerpoint/2010/main" val="8910232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9164935" cy="1320800"/>
          </a:xfrm>
        </p:spPr>
        <p:txBody>
          <a:bodyPr>
            <a:normAutofit/>
          </a:bodyPr>
          <a:lstStyle/>
          <a:p>
            <a:r>
              <a:rPr lang="en-US" dirty="0" err="1"/>
              <a:t>Macromechanical</a:t>
            </a:r>
            <a:r>
              <a:rPr lang="en-US" dirty="0"/>
              <a:t> </a:t>
            </a:r>
            <a:br>
              <a:rPr lang="en-US" dirty="0"/>
            </a:br>
            <a:r>
              <a:rPr lang="en-US" dirty="0"/>
              <a:t>Analysis of Laminated Composites</a:t>
            </a:r>
          </a:p>
        </p:txBody>
      </p:sp>
      <p:sp>
        <p:nvSpPr>
          <p:cNvPr id="3" name="Θέση περιεχομένου 2">
            <a:extLst>
              <a:ext uri="{FF2B5EF4-FFF2-40B4-BE49-F238E27FC236}">
                <a16:creationId xmlns:a16="http://schemas.microsoft.com/office/drawing/2014/main" id="{F2AECE79-C90A-0052-7591-D5935496E8DB}"/>
              </a:ext>
            </a:extLst>
          </p:cNvPr>
          <p:cNvSpPr>
            <a:spLocks noGrp="1"/>
          </p:cNvSpPr>
          <p:nvPr>
            <p:ph idx="1"/>
          </p:nvPr>
        </p:nvSpPr>
        <p:spPr>
          <a:xfrm>
            <a:off x="829616" y="5645547"/>
            <a:ext cx="8860367" cy="431800"/>
          </a:xfrm>
        </p:spPr>
        <p:txBody>
          <a:bodyPr>
            <a:normAutofit/>
          </a:bodyPr>
          <a:lstStyle/>
          <a:p>
            <a:pPr marL="0" indent="0" algn="ctr">
              <a:buNone/>
            </a:pPr>
            <a:r>
              <a:rPr lang="en-US" dirty="0"/>
              <a:t>Force (N) and moment (M) resultants in a laminated composite</a:t>
            </a:r>
          </a:p>
        </p:txBody>
      </p:sp>
      <p:pic>
        <p:nvPicPr>
          <p:cNvPr id="5" name="Εικόνα 4">
            <a:extLst>
              <a:ext uri="{FF2B5EF4-FFF2-40B4-BE49-F238E27FC236}">
                <a16:creationId xmlns:a16="http://schemas.microsoft.com/office/drawing/2014/main" id="{BE993BD7-9A2F-6C70-40E8-6EC3FD638695}"/>
              </a:ext>
            </a:extLst>
          </p:cNvPr>
          <p:cNvPicPr>
            <a:picLocks noChangeAspect="1"/>
          </p:cNvPicPr>
          <p:nvPr/>
        </p:nvPicPr>
        <p:blipFill>
          <a:blip r:embed="rId2"/>
          <a:stretch>
            <a:fillRect/>
          </a:stretch>
        </p:blipFill>
        <p:spPr>
          <a:xfrm>
            <a:off x="1369555" y="2374900"/>
            <a:ext cx="7780487" cy="2826147"/>
          </a:xfrm>
          <a:prstGeom prst="rect">
            <a:avLst/>
          </a:prstGeom>
        </p:spPr>
      </p:pic>
    </p:spTree>
    <p:extLst>
      <p:ext uri="{BB962C8B-B14F-4D97-AF65-F5344CB8AC3E}">
        <p14:creationId xmlns:p14="http://schemas.microsoft.com/office/powerpoint/2010/main" val="30340063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9164935" cy="1320800"/>
          </a:xfrm>
        </p:spPr>
        <p:txBody>
          <a:bodyPr>
            <a:normAutofit/>
          </a:bodyPr>
          <a:lstStyle/>
          <a:p>
            <a:r>
              <a:rPr lang="en-US" dirty="0" err="1"/>
              <a:t>Macromechanical</a:t>
            </a:r>
            <a:r>
              <a:rPr lang="en-US" dirty="0"/>
              <a:t> </a:t>
            </a:r>
            <a:br>
              <a:rPr lang="en-US" dirty="0"/>
            </a:br>
            <a:r>
              <a:rPr lang="en-US" dirty="0"/>
              <a:t>Analysis of Laminated Composites</a:t>
            </a:r>
          </a:p>
        </p:txBody>
      </p:sp>
      <p:sp>
        <p:nvSpPr>
          <p:cNvPr id="3" name="Θέση περιεχομένου 2">
            <a:extLst>
              <a:ext uri="{FF2B5EF4-FFF2-40B4-BE49-F238E27FC236}">
                <a16:creationId xmlns:a16="http://schemas.microsoft.com/office/drawing/2014/main" id="{F2AECE79-C90A-0052-7591-D5935496E8DB}"/>
              </a:ext>
            </a:extLst>
          </p:cNvPr>
          <p:cNvSpPr>
            <a:spLocks noGrp="1"/>
          </p:cNvSpPr>
          <p:nvPr>
            <p:ph idx="1"/>
          </p:nvPr>
        </p:nvSpPr>
        <p:spPr>
          <a:xfrm>
            <a:off x="677333" y="1930400"/>
            <a:ext cx="4694767" cy="4318000"/>
          </a:xfrm>
        </p:spPr>
        <p:txBody>
          <a:bodyPr>
            <a:normAutofit lnSpcReduction="10000"/>
          </a:bodyPr>
          <a:lstStyle/>
          <a:p>
            <a:pPr algn="just"/>
            <a:r>
              <a:rPr lang="en-US" dirty="0"/>
              <a:t>If for each +</a:t>
            </a:r>
            <a:r>
              <a:rPr lang="el-GR" dirty="0"/>
              <a:t>θ</a:t>
            </a:r>
            <a:r>
              <a:rPr lang="en-US" dirty="0"/>
              <a:t> ply, we have another identical ply of the same thickness at −</a:t>
            </a:r>
            <a:r>
              <a:rPr lang="el-GR" dirty="0"/>
              <a:t>θ</a:t>
            </a:r>
            <a:r>
              <a:rPr lang="en-US" dirty="0"/>
              <a:t>, then we shall have what is called </a:t>
            </a:r>
            <a:r>
              <a:rPr lang="en-US" dirty="0">
                <a:solidFill>
                  <a:srgbClr val="FF0000"/>
                </a:solidFill>
              </a:rPr>
              <a:t>a specially orthotropic laminate with respect to </a:t>
            </a:r>
            <a:r>
              <a:rPr lang="en-US" dirty="0" err="1">
                <a:solidFill>
                  <a:srgbClr val="FF0000"/>
                </a:solidFill>
              </a:rPr>
              <a:t>inplane</a:t>
            </a:r>
            <a:r>
              <a:rPr lang="en-US" dirty="0">
                <a:solidFill>
                  <a:srgbClr val="FF0000"/>
                </a:solidFill>
              </a:rPr>
              <a:t> stresses and strains</a:t>
            </a:r>
            <a:r>
              <a:rPr lang="en-US" dirty="0"/>
              <a:t>; that is, A</a:t>
            </a:r>
            <a:r>
              <a:rPr lang="en-US" baseline="-25000" dirty="0"/>
              <a:t>16</a:t>
            </a:r>
            <a:r>
              <a:rPr lang="en-US" dirty="0"/>
              <a:t> = A</a:t>
            </a:r>
            <a:r>
              <a:rPr lang="en-US" baseline="-25000" dirty="0"/>
              <a:t>26</a:t>
            </a:r>
            <a:r>
              <a:rPr lang="en-US" dirty="0"/>
              <a:t> = 0.</a:t>
            </a:r>
          </a:p>
          <a:p>
            <a:pPr algn="just"/>
            <a:r>
              <a:rPr lang="en-US" dirty="0"/>
              <a:t> The relative position of such plies in the stacking sequence does not matter</a:t>
            </a:r>
            <a:r>
              <a:rPr lang="el-GR" dirty="0"/>
              <a:t>,</a:t>
            </a:r>
          </a:p>
          <a:p>
            <a:pPr algn="just"/>
            <a:r>
              <a:rPr lang="el-GR" dirty="0"/>
              <a:t>Τ</a:t>
            </a:r>
            <a:r>
              <a:rPr lang="en-US" dirty="0"/>
              <a:t>he </a:t>
            </a:r>
            <a:r>
              <a:rPr lang="en-US" dirty="0" err="1"/>
              <a:t>B</a:t>
            </a:r>
            <a:r>
              <a:rPr lang="en-US" baseline="-25000" dirty="0" err="1"/>
              <a:t>ij</a:t>
            </a:r>
            <a:r>
              <a:rPr lang="en-US" dirty="0"/>
              <a:t> are zero if we have for each</a:t>
            </a:r>
            <a:r>
              <a:rPr lang="el-GR" dirty="0"/>
              <a:t> </a:t>
            </a:r>
            <a:r>
              <a:rPr lang="en-US" dirty="0"/>
              <a:t>ply above the midplane a ply identical in properties and orientation and at an equal</a:t>
            </a:r>
            <a:r>
              <a:rPr lang="el-GR" dirty="0"/>
              <a:t> </a:t>
            </a:r>
            <a:r>
              <a:rPr lang="en-US" dirty="0"/>
              <a:t>distance below the midplane. Such a laminate is called </a:t>
            </a:r>
            <a:r>
              <a:rPr lang="en-US" dirty="0">
                <a:solidFill>
                  <a:srgbClr val="FF0000"/>
                </a:solidFill>
              </a:rPr>
              <a:t>a symmetric laminate</a:t>
            </a:r>
            <a:r>
              <a:rPr lang="en-US" dirty="0"/>
              <a:t> and</a:t>
            </a:r>
            <a:r>
              <a:rPr lang="el-GR" dirty="0"/>
              <a:t> </a:t>
            </a:r>
            <a:r>
              <a:rPr lang="en-US" dirty="0"/>
              <a:t>will have </a:t>
            </a:r>
            <a:r>
              <a:rPr lang="en-US" dirty="0" err="1"/>
              <a:t>B</a:t>
            </a:r>
            <a:r>
              <a:rPr lang="en-US" baseline="-25000" dirty="0" err="1"/>
              <a:t>ij</a:t>
            </a:r>
            <a:r>
              <a:rPr lang="en-US" dirty="0"/>
              <a:t> identically zero.</a:t>
            </a:r>
          </a:p>
        </p:txBody>
      </p:sp>
      <p:pic>
        <p:nvPicPr>
          <p:cNvPr id="6" name="Εικόνα 5">
            <a:extLst>
              <a:ext uri="{FF2B5EF4-FFF2-40B4-BE49-F238E27FC236}">
                <a16:creationId xmlns:a16="http://schemas.microsoft.com/office/drawing/2014/main" id="{4E877C4F-A9F2-499C-7A05-B44A22B0F5B5}"/>
              </a:ext>
            </a:extLst>
          </p:cNvPr>
          <p:cNvPicPr>
            <a:picLocks noChangeAspect="1"/>
          </p:cNvPicPr>
          <p:nvPr/>
        </p:nvPicPr>
        <p:blipFill>
          <a:blip r:embed="rId2"/>
          <a:stretch>
            <a:fillRect/>
          </a:stretch>
        </p:blipFill>
        <p:spPr>
          <a:xfrm>
            <a:off x="5851488" y="1822450"/>
            <a:ext cx="3791453" cy="4903232"/>
          </a:xfrm>
          <a:prstGeom prst="rect">
            <a:avLst/>
          </a:prstGeom>
        </p:spPr>
      </p:pic>
      <p:sp>
        <p:nvSpPr>
          <p:cNvPr id="8" name="TextBox 7">
            <a:extLst>
              <a:ext uri="{FF2B5EF4-FFF2-40B4-BE49-F238E27FC236}">
                <a16:creationId xmlns:a16="http://schemas.microsoft.com/office/drawing/2014/main" id="{982F4B8D-17E9-077A-7BFF-3929C65839BE}"/>
              </a:ext>
            </a:extLst>
          </p:cNvPr>
          <p:cNvSpPr txBox="1"/>
          <p:nvPr/>
        </p:nvSpPr>
        <p:spPr>
          <a:xfrm>
            <a:off x="3196972" y="6347857"/>
            <a:ext cx="2654516" cy="369332"/>
          </a:xfrm>
          <a:prstGeom prst="rect">
            <a:avLst/>
          </a:prstGeom>
        </p:spPr>
        <p:txBody>
          <a:bodyPr wrap="square">
            <a:spAutoFit/>
          </a:bodyPr>
          <a:lstStyle/>
          <a:p>
            <a:r>
              <a:rPr lang="en-US" dirty="0">
                <a:solidFill>
                  <a:schemeClr val="tx1">
                    <a:lumMod val="75000"/>
                    <a:lumOff val="25000"/>
                  </a:schemeClr>
                </a:solidFill>
              </a:rPr>
              <a:t>Some special laminates</a:t>
            </a:r>
          </a:p>
        </p:txBody>
      </p:sp>
    </p:spTree>
    <p:extLst>
      <p:ext uri="{BB962C8B-B14F-4D97-AF65-F5344CB8AC3E}">
        <p14:creationId xmlns:p14="http://schemas.microsoft.com/office/powerpoint/2010/main" val="1023518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51FCAE-9660-7E81-B274-E0DC47F5785B}"/>
              </a:ext>
            </a:extLst>
          </p:cNvPr>
          <p:cNvSpPr>
            <a:spLocks noGrp="1"/>
          </p:cNvSpPr>
          <p:nvPr>
            <p:ph type="title"/>
          </p:nvPr>
        </p:nvSpPr>
        <p:spPr/>
        <p:txBody>
          <a:bodyPr/>
          <a:lstStyle/>
          <a:p>
            <a:r>
              <a:rPr lang="en-US" dirty="0"/>
              <a:t>Micromechanics </a:t>
            </a:r>
            <a:br>
              <a:rPr lang="en-US" dirty="0"/>
            </a:br>
            <a:r>
              <a:rPr lang="en-US" dirty="0"/>
              <a:t>Micromechanical Approaches </a:t>
            </a:r>
          </a:p>
        </p:txBody>
      </p:sp>
      <p:sp>
        <p:nvSpPr>
          <p:cNvPr id="7" name="Θέση περιεχομένου 6">
            <a:extLst>
              <a:ext uri="{FF2B5EF4-FFF2-40B4-BE49-F238E27FC236}">
                <a16:creationId xmlns:a16="http://schemas.microsoft.com/office/drawing/2014/main" id="{66BF9CC3-195D-0CF1-00EC-C4C38409D32D}"/>
              </a:ext>
            </a:extLst>
          </p:cNvPr>
          <p:cNvSpPr>
            <a:spLocks noGrp="1"/>
          </p:cNvSpPr>
          <p:nvPr>
            <p:ph idx="1"/>
          </p:nvPr>
        </p:nvSpPr>
        <p:spPr>
          <a:xfrm>
            <a:off x="677334" y="1930400"/>
            <a:ext cx="8596668" cy="4759787"/>
          </a:xfrm>
        </p:spPr>
        <p:txBody>
          <a:bodyPr>
            <a:normAutofit/>
          </a:bodyPr>
          <a:lstStyle/>
          <a:p>
            <a:pPr algn="just"/>
            <a:r>
              <a:rPr lang="en-US" dirty="0"/>
              <a:t>The states of stress and strain can each be described by six components.</a:t>
            </a:r>
          </a:p>
          <a:p>
            <a:pPr algn="just"/>
            <a:r>
              <a:rPr lang="en-US" dirty="0"/>
              <a:t>An </a:t>
            </a:r>
            <a:r>
              <a:rPr lang="en-US" dirty="0">
                <a:solidFill>
                  <a:srgbClr val="FF0000"/>
                </a:solidFill>
              </a:rPr>
              <a:t>anisotropic body with no symmetry elements present requires 21 independent elastic constants to relate stress and strain </a:t>
            </a:r>
            <a:r>
              <a:rPr lang="en-US" dirty="0">
                <a:sym typeface="Wingdings" panose="05000000000000000000" pitchFamily="2" charset="2"/>
              </a:rPr>
              <a:t> This is the most general case of elastic anisotropy.</a:t>
            </a:r>
          </a:p>
          <a:p>
            <a:pPr algn="just"/>
            <a:r>
              <a:rPr lang="en-US" dirty="0">
                <a:sym typeface="Wingdings" panose="05000000000000000000" pitchFamily="2" charset="2"/>
              </a:rPr>
              <a:t>In a generally anisotropic body, the two transverse strain components are not equal.</a:t>
            </a:r>
          </a:p>
          <a:p>
            <a:pPr algn="just"/>
            <a:r>
              <a:rPr lang="en-US" dirty="0">
                <a:solidFill>
                  <a:srgbClr val="FF0000"/>
                </a:solidFill>
                <a:sym typeface="Wingdings" panose="05000000000000000000" pitchFamily="2" charset="2"/>
              </a:rPr>
              <a:t>Any symmetry elements present will reduce the number of independent elastic constants</a:t>
            </a:r>
          </a:p>
          <a:p>
            <a:pPr algn="just"/>
            <a:r>
              <a:rPr lang="en-US" dirty="0">
                <a:solidFill>
                  <a:srgbClr val="FF0000"/>
                </a:solidFill>
                <a:sym typeface="Wingdings" panose="05000000000000000000" pitchFamily="2" charset="2"/>
              </a:rPr>
              <a:t>An elastically isotropic body, on the other hand, is the simplest case </a:t>
            </a:r>
            <a:r>
              <a:rPr lang="en-US" dirty="0">
                <a:sym typeface="Wingdings" panose="05000000000000000000" pitchFamily="2" charset="2"/>
              </a:rPr>
              <a:t> it needs only two independent elastic constants</a:t>
            </a:r>
          </a:p>
          <a:p>
            <a:pPr algn="just"/>
            <a:r>
              <a:rPr lang="en-US" dirty="0"/>
              <a:t>In such a body, when a tensile stress </a:t>
            </a:r>
            <a:r>
              <a:rPr lang="en-US" dirty="0" err="1"/>
              <a:t>rz</a:t>
            </a:r>
            <a:r>
              <a:rPr lang="en-US" dirty="0"/>
              <a:t> is applied in the z-direction, a tensile strain </a:t>
            </a:r>
            <a:r>
              <a:rPr lang="en-US" dirty="0" err="1"/>
              <a:t>ez</a:t>
            </a:r>
            <a:r>
              <a:rPr lang="en-US" dirty="0"/>
              <a:t> results in that direction. In addition to this tensile strain, there are two equal compressive strains (ex = </a:t>
            </a:r>
            <a:r>
              <a:rPr lang="en-US" dirty="0" err="1"/>
              <a:t>ey</a:t>
            </a:r>
            <a:r>
              <a:rPr lang="en-US" dirty="0"/>
              <a:t>) in </a:t>
            </a:r>
            <a:r>
              <a:rPr lang="en-US" dirty="0" err="1"/>
              <a:t>thex</a:t>
            </a:r>
            <a:r>
              <a:rPr lang="en-US" dirty="0"/>
              <a:t>- and y-directions.</a:t>
            </a:r>
          </a:p>
        </p:txBody>
      </p:sp>
    </p:spTree>
    <p:extLst>
      <p:ext uri="{BB962C8B-B14F-4D97-AF65-F5344CB8AC3E}">
        <p14:creationId xmlns:p14="http://schemas.microsoft.com/office/powerpoint/2010/main" val="16871728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9164935" cy="1320800"/>
          </a:xfrm>
        </p:spPr>
        <p:txBody>
          <a:bodyPr>
            <a:normAutofit/>
          </a:bodyPr>
          <a:lstStyle/>
          <a:p>
            <a:r>
              <a:rPr lang="en-US" dirty="0" err="1"/>
              <a:t>Macromechanical</a:t>
            </a:r>
            <a:r>
              <a:rPr lang="en-US" dirty="0"/>
              <a:t> </a:t>
            </a:r>
            <a:br>
              <a:rPr lang="en-US" dirty="0"/>
            </a:br>
            <a:r>
              <a:rPr lang="en-US" dirty="0"/>
              <a:t>Analysis of Laminated Composites</a:t>
            </a:r>
          </a:p>
        </p:txBody>
      </p:sp>
      <p:sp>
        <p:nvSpPr>
          <p:cNvPr id="3" name="Θέση περιεχομένου 2">
            <a:extLst>
              <a:ext uri="{FF2B5EF4-FFF2-40B4-BE49-F238E27FC236}">
                <a16:creationId xmlns:a16="http://schemas.microsoft.com/office/drawing/2014/main" id="{F2AECE79-C90A-0052-7591-D5935496E8DB}"/>
              </a:ext>
            </a:extLst>
          </p:cNvPr>
          <p:cNvSpPr>
            <a:spLocks noGrp="1"/>
          </p:cNvSpPr>
          <p:nvPr>
            <p:ph idx="1"/>
          </p:nvPr>
        </p:nvSpPr>
        <p:spPr>
          <a:xfrm>
            <a:off x="677333" y="1930400"/>
            <a:ext cx="9828742" cy="4318000"/>
          </a:xfrm>
        </p:spPr>
        <p:txBody>
          <a:bodyPr>
            <a:normAutofit/>
          </a:bodyPr>
          <a:lstStyle/>
          <a:p>
            <a:pPr algn="just"/>
            <a:r>
              <a:rPr lang="en-US" dirty="0"/>
              <a:t>The important results of this section can be summarized as follows:</a:t>
            </a:r>
          </a:p>
        </p:txBody>
      </p:sp>
      <p:grpSp>
        <p:nvGrpSpPr>
          <p:cNvPr id="12" name="Ομάδα 11">
            <a:extLst>
              <a:ext uri="{FF2B5EF4-FFF2-40B4-BE49-F238E27FC236}">
                <a16:creationId xmlns:a16="http://schemas.microsoft.com/office/drawing/2014/main" id="{1BCEA94E-4113-D0C8-0841-6BE0A1FDE662}"/>
              </a:ext>
            </a:extLst>
          </p:cNvPr>
          <p:cNvGrpSpPr/>
          <p:nvPr/>
        </p:nvGrpSpPr>
        <p:grpSpPr>
          <a:xfrm>
            <a:off x="275755" y="2733230"/>
            <a:ext cx="5391902" cy="3034186"/>
            <a:chOff x="3790574" y="2857447"/>
            <a:chExt cx="5391902" cy="3034186"/>
          </a:xfrm>
        </p:grpSpPr>
        <p:pic>
          <p:nvPicPr>
            <p:cNvPr id="5" name="Εικόνα 4">
              <a:extLst>
                <a:ext uri="{FF2B5EF4-FFF2-40B4-BE49-F238E27FC236}">
                  <a16:creationId xmlns:a16="http://schemas.microsoft.com/office/drawing/2014/main" id="{E6551395-2C9B-14DA-7CDB-0C3AD06BEA1D}"/>
                </a:ext>
              </a:extLst>
            </p:cNvPr>
            <p:cNvPicPr>
              <a:picLocks noChangeAspect="1"/>
            </p:cNvPicPr>
            <p:nvPr/>
          </p:nvPicPr>
          <p:blipFill>
            <a:blip r:embed="rId3"/>
            <a:stretch>
              <a:fillRect/>
            </a:stretch>
          </p:blipFill>
          <p:spPr>
            <a:xfrm>
              <a:off x="5810155" y="2857447"/>
              <a:ext cx="1352739" cy="381053"/>
            </a:xfrm>
            <a:prstGeom prst="rect">
              <a:avLst/>
            </a:prstGeom>
          </p:spPr>
        </p:pic>
        <p:pic>
          <p:nvPicPr>
            <p:cNvPr id="11" name="Εικόνα 10">
              <a:extLst>
                <a:ext uri="{FF2B5EF4-FFF2-40B4-BE49-F238E27FC236}">
                  <a16:creationId xmlns:a16="http://schemas.microsoft.com/office/drawing/2014/main" id="{6EF4F756-ED39-2155-0E5A-8E05EC14D070}"/>
                </a:ext>
              </a:extLst>
            </p:cNvPr>
            <p:cNvPicPr>
              <a:picLocks noChangeAspect="1"/>
            </p:cNvPicPr>
            <p:nvPr/>
          </p:nvPicPr>
          <p:blipFill rotWithShape="1">
            <a:blip r:embed="rId4"/>
            <a:srcRect b="58494"/>
            <a:stretch/>
          </p:blipFill>
          <p:spPr>
            <a:xfrm>
              <a:off x="3790574" y="3238501"/>
              <a:ext cx="5391902" cy="2653132"/>
            </a:xfrm>
            <a:prstGeom prst="rect">
              <a:avLst/>
            </a:prstGeom>
          </p:spPr>
        </p:pic>
      </p:grpSp>
      <p:pic>
        <p:nvPicPr>
          <p:cNvPr id="15" name="Εικόνα 14">
            <a:extLst>
              <a:ext uri="{FF2B5EF4-FFF2-40B4-BE49-F238E27FC236}">
                <a16:creationId xmlns:a16="http://schemas.microsoft.com/office/drawing/2014/main" id="{CDA4370E-1464-08BF-3401-CF40D35843DE}"/>
              </a:ext>
            </a:extLst>
          </p:cNvPr>
          <p:cNvPicPr>
            <a:picLocks noChangeAspect="1"/>
          </p:cNvPicPr>
          <p:nvPr/>
        </p:nvPicPr>
        <p:blipFill rotWithShape="1">
          <a:blip r:embed="rId4"/>
          <a:srcRect t="42549"/>
          <a:stretch/>
        </p:blipFill>
        <p:spPr>
          <a:xfrm>
            <a:off x="5667657" y="2733230"/>
            <a:ext cx="5391902" cy="3672360"/>
          </a:xfrm>
          <a:prstGeom prst="rect">
            <a:avLst/>
          </a:prstGeom>
        </p:spPr>
      </p:pic>
    </p:spTree>
    <p:extLst>
      <p:ext uri="{BB962C8B-B14F-4D97-AF65-F5344CB8AC3E}">
        <p14:creationId xmlns:p14="http://schemas.microsoft.com/office/powerpoint/2010/main" val="40741511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9164935" cy="1320800"/>
          </a:xfrm>
        </p:spPr>
        <p:txBody>
          <a:bodyPr>
            <a:normAutofit/>
          </a:bodyPr>
          <a:lstStyle/>
          <a:p>
            <a:r>
              <a:rPr lang="en-US" dirty="0" err="1"/>
              <a:t>Macromechanical</a:t>
            </a:r>
            <a:r>
              <a:rPr lang="en-US" dirty="0"/>
              <a:t> </a:t>
            </a:r>
            <a:br>
              <a:rPr lang="en-US" dirty="0"/>
            </a:br>
            <a:r>
              <a:rPr lang="en-US" dirty="0"/>
              <a:t>Interlaminar Stresses and Edge Effects</a:t>
            </a:r>
          </a:p>
        </p:txBody>
      </p:sp>
      <p:sp>
        <p:nvSpPr>
          <p:cNvPr id="3" name="Θέση περιεχομένου 2">
            <a:extLst>
              <a:ext uri="{FF2B5EF4-FFF2-40B4-BE49-F238E27FC236}">
                <a16:creationId xmlns:a16="http://schemas.microsoft.com/office/drawing/2014/main" id="{F2AECE79-C90A-0052-7591-D5935496E8DB}"/>
              </a:ext>
            </a:extLst>
          </p:cNvPr>
          <p:cNvSpPr>
            <a:spLocks noGrp="1"/>
          </p:cNvSpPr>
          <p:nvPr>
            <p:ph idx="1"/>
          </p:nvPr>
        </p:nvSpPr>
        <p:spPr>
          <a:xfrm>
            <a:off x="677333" y="1930400"/>
            <a:ext cx="8857192" cy="4318000"/>
          </a:xfrm>
        </p:spPr>
        <p:txBody>
          <a:bodyPr>
            <a:normAutofit/>
          </a:bodyPr>
          <a:lstStyle/>
          <a:p>
            <a:pPr algn="just"/>
            <a:r>
              <a:rPr lang="en-US" dirty="0"/>
              <a:t>We may regard the interlaminar stresses as a boundary layer phenomenon restricted to the free edge and extending inward a distance equal to the laminate thickness.</a:t>
            </a:r>
          </a:p>
        </p:txBody>
      </p:sp>
      <p:grpSp>
        <p:nvGrpSpPr>
          <p:cNvPr id="10" name="Ομάδα 9">
            <a:extLst>
              <a:ext uri="{FF2B5EF4-FFF2-40B4-BE49-F238E27FC236}">
                <a16:creationId xmlns:a16="http://schemas.microsoft.com/office/drawing/2014/main" id="{06BCC84C-DA1D-85BF-9923-858927A98A9C}"/>
              </a:ext>
            </a:extLst>
          </p:cNvPr>
          <p:cNvGrpSpPr/>
          <p:nvPr/>
        </p:nvGrpSpPr>
        <p:grpSpPr>
          <a:xfrm>
            <a:off x="1317360" y="3046412"/>
            <a:ext cx="7577138" cy="3536590"/>
            <a:chOff x="1084262" y="3046412"/>
            <a:chExt cx="7577138" cy="3536590"/>
          </a:xfrm>
        </p:grpSpPr>
        <p:pic>
          <p:nvPicPr>
            <p:cNvPr id="5" name="Εικόνα 4">
              <a:extLst>
                <a:ext uri="{FF2B5EF4-FFF2-40B4-BE49-F238E27FC236}">
                  <a16:creationId xmlns:a16="http://schemas.microsoft.com/office/drawing/2014/main" id="{9C425321-EDBA-8177-223E-7FA339C03819}"/>
                </a:ext>
              </a:extLst>
            </p:cNvPr>
            <p:cNvPicPr>
              <a:picLocks noChangeAspect="1"/>
            </p:cNvPicPr>
            <p:nvPr/>
          </p:nvPicPr>
          <p:blipFill>
            <a:blip r:embed="rId2"/>
            <a:stretch>
              <a:fillRect/>
            </a:stretch>
          </p:blipFill>
          <p:spPr>
            <a:xfrm>
              <a:off x="1084262" y="3046412"/>
              <a:ext cx="5019675" cy="3536590"/>
            </a:xfrm>
            <a:prstGeom prst="rect">
              <a:avLst/>
            </a:prstGeom>
          </p:spPr>
        </p:pic>
        <p:sp>
          <p:nvSpPr>
            <p:cNvPr id="9" name="TextBox 8">
              <a:extLst>
                <a:ext uri="{FF2B5EF4-FFF2-40B4-BE49-F238E27FC236}">
                  <a16:creationId xmlns:a16="http://schemas.microsoft.com/office/drawing/2014/main" id="{5212B45C-300F-5804-44AC-227C7BB6DA6B}"/>
                </a:ext>
              </a:extLst>
            </p:cNvPr>
            <p:cNvSpPr txBox="1"/>
            <p:nvPr/>
          </p:nvSpPr>
          <p:spPr>
            <a:xfrm>
              <a:off x="6103937" y="4214542"/>
              <a:ext cx="2557463" cy="1200329"/>
            </a:xfrm>
            <a:prstGeom prst="rect">
              <a:avLst/>
            </a:prstGeom>
            <a:noFill/>
          </p:spPr>
          <p:txBody>
            <a:bodyPr wrap="square">
              <a:spAutoFit/>
            </a:bodyPr>
            <a:lstStyle/>
            <a:p>
              <a:pPr algn="ctr"/>
              <a:r>
                <a:rPr lang="en-US" dirty="0"/>
                <a:t>A four-ply laminate (±</a:t>
              </a:r>
              <a:r>
                <a:rPr lang="el-GR" dirty="0"/>
                <a:t>θ</a:t>
              </a:r>
              <a:r>
                <a:rPr lang="en-US" dirty="0"/>
                <a:t>, thickness 4h</a:t>
              </a:r>
              <a:r>
                <a:rPr lang="en-US" baseline="-25000" dirty="0"/>
                <a:t>0</a:t>
              </a:r>
              <a:r>
                <a:rPr lang="en-US" dirty="0"/>
                <a:t>) under a uniform axial strain</a:t>
              </a:r>
            </a:p>
          </p:txBody>
        </p:sp>
      </p:grpSp>
    </p:spTree>
    <p:extLst>
      <p:ext uri="{BB962C8B-B14F-4D97-AF65-F5344CB8AC3E}">
        <p14:creationId xmlns:p14="http://schemas.microsoft.com/office/powerpoint/2010/main" val="936293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9164935" cy="1320800"/>
          </a:xfrm>
        </p:spPr>
        <p:txBody>
          <a:bodyPr>
            <a:normAutofit/>
          </a:bodyPr>
          <a:lstStyle/>
          <a:p>
            <a:r>
              <a:rPr lang="en-US" dirty="0" err="1"/>
              <a:t>Macromechanical</a:t>
            </a:r>
            <a:r>
              <a:rPr lang="en-US" dirty="0"/>
              <a:t> </a:t>
            </a:r>
            <a:br>
              <a:rPr lang="en-US" dirty="0"/>
            </a:br>
            <a:r>
              <a:rPr lang="en-US" dirty="0"/>
              <a:t>Interlaminar Stresses and Edge Effects</a:t>
            </a:r>
          </a:p>
        </p:txBody>
      </p:sp>
      <p:sp>
        <p:nvSpPr>
          <p:cNvPr id="3" name="Θέση περιεχομένου 2">
            <a:extLst>
              <a:ext uri="{FF2B5EF4-FFF2-40B4-BE49-F238E27FC236}">
                <a16:creationId xmlns:a16="http://schemas.microsoft.com/office/drawing/2014/main" id="{F2AECE79-C90A-0052-7591-D5935496E8DB}"/>
              </a:ext>
            </a:extLst>
          </p:cNvPr>
          <p:cNvSpPr>
            <a:spLocks noGrp="1"/>
          </p:cNvSpPr>
          <p:nvPr>
            <p:ph idx="1"/>
          </p:nvPr>
        </p:nvSpPr>
        <p:spPr>
          <a:xfrm>
            <a:off x="677333" y="2146300"/>
            <a:ext cx="8365067" cy="4318000"/>
          </a:xfrm>
        </p:spPr>
        <p:txBody>
          <a:bodyPr>
            <a:normAutofit/>
          </a:bodyPr>
          <a:lstStyle/>
          <a:p>
            <a:pPr algn="just"/>
            <a:r>
              <a:rPr lang="en-US" dirty="0"/>
              <a:t>Using the classical lamination theory to describe the laminate composite behavior is rigorously correct </a:t>
            </a:r>
            <a:r>
              <a:rPr lang="en-US" dirty="0">
                <a:solidFill>
                  <a:srgbClr val="FF0000"/>
                </a:solidFill>
              </a:rPr>
              <a:t>for an infinite laminate composite</a:t>
            </a:r>
            <a:r>
              <a:rPr lang="en-US" dirty="0"/>
              <a:t>. </a:t>
            </a:r>
          </a:p>
          <a:p>
            <a:pPr algn="just"/>
            <a:r>
              <a:rPr lang="en-US" dirty="0"/>
              <a:t>It turns out that </a:t>
            </a:r>
            <a:r>
              <a:rPr lang="en-US" dirty="0">
                <a:solidFill>
                  <a:srgbClr val="FF0000"/>
                </a:solidFill>
              </a:rPr>
              <a:t>the assumption of a generalized plane stress state is quite valid in the interior of the laminate, that is, away from the free edges</a:t>
            </a:r>
            <a:r>
              <a:rPr lang="en-US" dirty="0"/>
              <a:t>. </a:t>
            </a:r>
          </a:p>
          <a:p>
            <a:pPr algn="just"/>
            <a:r>
              <a:rPr lang="en-US" dirty="0"/>
              <a:t>At and near the free edges (extending a distance approximately equal to the laminate thickness) there exists, in fact, </a:t>
            </a:r>
            <a:r>
              <a:rPr lang="en-US" dirty="0">
                <a:solidFill>
                  <a:srgbClr val="FF0000"/>
                </a:solidFill>
              </a:rPr>
              <a:t>a three-dimensional state of stress</a:t>
            </a:r>
            <a:r>
              <a:rPr lang="en-US" dirty="0"/>
              <a:t>.</a:t>
            </a:r>
          </a:p>
          <a:p>
            <a:pPr algn="just"/>
            <a:r>
              <a:rPr lang="en-US" dirty="0"/>
              <a:t>Under certain circumstances, there can be rather large interlaminar stresses present at the free edges, which can lead to delamination of plies or matrix cracking at the free edges and thereby cause failure</a:t>
            </a:r>
            <a:r>
              <a:rPr lang="el-GR" dirty="0"/>
              <a:t>.</a:t>
            </a:r>
            <a:endParaRPr lang="en-US" dirty="0"/>
          </a:p>
        </p:txBody>
      </p:sp>
    </p:spTree>
    <p:extLst>
      <p:ext uri="{BB962C8B-B14F-4D97-AF65-F5344CB8AC3E}">
        <p14:creationId xmlns:p14="http://schemas.microsoft.com/office/powerpoint/2010/main" val="20955458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9164935" cy="1320800"/>
          </a:xfrm>
        </p:spPr>
        <p:txBody>
          <a:bodyPr>
            <a:normAutofit/>
          </a:bodyPr>
          <a:lstStyle/>
          <a:p>
            <a:r>
              <a:rPr lang="en-US" dirty="0" err="1"/>
              <a:t>Macromechanical</a:t>
            </a:r>
            <a:r>
              <a:rPr lang="en-US" dirty="0"/>
              <a:t> </a:t>
            </a:r>
            <a:br>
              <a:rPr lang="en-US" dirty="0"/>
            </a:br>
            <a:r>
              <a:rPr lang="en-US" dirty="0"/>
              <a:t>Interlaminar Stresses and Edge Effects</a:t>
            </a:r>
          </a:p>
        </p:txBody>
      </p:sp>
      <p:sp>
        <p:nvSpPr>
          <p:cNvPr id="3" name="Θέση περιεχομένου 2">
            <a:extLst>
              <a:ext uri="{FF2B5EF4-FFF2-40B4-BE49-F238E27FC236}">
                <a16:creationId xmlns:a16="http://schemas.microsoft.com/office/drawing/2014/main" id="{F2AECE79-C90A-0052-7591-D5935496E8DB}"/>
              </a:ext>
            </a:extLst>
          </p:cNvPr>
          <p:cNvSpPr>
            <a:spLocks noGrp="1"/>
          </p:cNvSpPr>
          <p:nvPr>
            <p:ph idx="1"/>
          </p:nvPr>
        </p:nvSpPr>
        <p:spPr>
          <a:xfrm>
            <a:off x="4691960" y="4793652"/>
            <a:ext cx="4410420" cy="1480149"/>
          </a:xfrm>
        </p:spPr>
        <p:txBody>
          <a:bodyPr>
            <a:normAutofit/>
          </a:bodyPr>
          <a:lstStyle/>
          <a:p>
            <a:pPr marL="0" indent="0" algn="ctr">
              <a:buNone/>
            </a:pPr>
            <a:r>
              <a:rPr lang="en-US" dirty="0"/>
              <a:t>Stress distribution at the interface z = h</a:t>
            </a:r>
            <a:r>
              <a:rPr lang="en-US" baseline="-25000" dirty="0"/>
              <a:t>0</a:t>
            </a:r>
            <a:r>
              <a:rPr lang="en-US" dirty="0"/>
              <a:t> as a function of y/b, where 2b is the laminate width. Note the high value of </a:t>
            </a:r>
            <a:r>
              <a:rPr lang="el-GR" dirty="0"/>
              <a:t>σ</a:t>
            </a:r>
            <a:r>
              <a:rPr lang="en-US" baseline="-25000" dirty="0" err="1"/>
              <a:t>xy</a:t>
            </a:r>
            <a:r>
              <a:rPr lang="en-US" dirty="0"/>
              <a:t> at the free edge; </a:t>
            </a:r>
            <a:r>
              <a:rPr lang="el-GR" dirty="0"/>
              <a:t>σ</a:t>
            </a:r>
            <a:r>
              <a:rPr lang="en-US" baseline="-25000" dirty="0" err="1"/>
              <a:t>xy</a:t>
            </a:r>
            <a:r>
              <a:rPr lang="en-US" dirty="0"/>
              <a:t> falls</a:t>
            </a:r>
            <a:r>
              <a:rPr lang="el-GR" dirty="0"/>
              <a:t> </a:t>
            </a:r>
            <a:r>
              <a:rPr lang="en-US" dirty="0"/>
              <a:t>approximately to zero at</a:t>
            </a:r>
            <a:r>
              <a:rPr lang="el-GR" dirty="0"/>
              <a:t> </a:t>
            </a:r>
            <a:r>
              <a:rPr lang="en-US" dirty="0"/>
              <a:t>y/b = 0.5</a:t>
            </a:r>
          </a:p>
        </p:txBody>
      </p:sp>
      <p:pic>
        <p:nvPicPr>
          <p:cNvPr id="5" name="Εικόνα 4">
            <a:extLst>
              <a:ext uri="{FF2B5EF4-FFF2-40B4-BE49-F238E27FC236}">
                <a16:creationId xmlns:a16="http://schemas.microsoft.com/office/drawing/2014/main" id="{011A5A6A-F893-2771-615E-4C40555F6F96}"/>
              </a:ext>
            </a:extLst>
          </p:cNvPr>
          <p:cNvPicPr>
            <a:picLocks noChangeAspect="1"/>
          </p:cNvPicPr>
          <p:nvPr/>
        </p:nvPicPr>
        <p:blipFill>
          <a:blip r:embed="rId2"/>
          <a:stretch>
            <a:fillRect/>
          </a:stretch>
        </p:blipFill>
        <p:spPr>
          <a:xfrm>
            <a:off x="677333" y="1930399"/>
            <a:ext cx="4014627" cy="4828403"/>
          </a:xfrm>
          <a:prstGeom prst="rect">
            <a:avLst/>
          </a:prstGeom>
        </p:spPr>
      </p:pic>
    </p:spTree>
    <p:extLst>
      <p:ext uri="{BB962C8B-B14F-4D97-AF65-F5344CB8AC3E}">
        <p14:creationId xmlns:p14="http://schemas.microsoft.com/office/powerpoint/2010/main" val="3978950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9164935" cy="1320800"/>
          </a:xfrm>
        </p:spPr>
        <p:txBody>
          <a:bodyPr>
            <a:normAutofit/>
          </a:bodyPr>
          <a:lstStyle/>
          <a:p>
            <a:r>
              <a:rPr lang="en-US" dirty="0" err="1"/>
              <a:t>Macromechanical</a:t>
            </a:r>
            <a:r>
              <a:rPr lang="en-US" dirty="0"/>
              <a:t> </a:t>
            </a:r>
            <a:br>
              <a:rPr lang="en-US" dirty="0"/>
            </a:br>
            <a:r>
              <a:rPr lang="en-US" dirty="0"/>
              <a:t>Interlaminar Stresses and Edge Effects</a:t>
            </a:r>
          </a:p>
        </p:txBody>
      </p:sp>
      <p:sp>
        <p:nvSpPr>
          <p:cNvPr id="3" name="Θέση περιεχομένου 2">
            <a:extLst>
              <a:ext uri="{FF2B5EF4-FFF2-40B4-BE49-F238E27FC236}">
                <a16:creationId xmlns:a16="http://schemas.microsoft.com/office/drawing/2014/main" id="{F2AECE79-C90A-0052-7591-D5935496E8DB}"/>
              </a:ext>
            </a:extLst>
          </p:cNvPr>
          <p:cNvSpPr>
            <a:spLocks noGrp="1"/>
          </p:cNvSpPr>
          <p:nvPr>
            <p:ph idx="1"/>
          </p:nvPr>
        </p:nvSpPr>
        <p:spPr>
          <a:xfrm>
            <a:off x="677333" y="2120900"/>
            <a:ext cx="8542866" cy="4610101"/>
          </a:xfrm>
        </p:spPr>
        <p:txBody>
          <a:bodyPr>
            <a:normAutofit/>
          </a:bodyPr>
          <a:lstStyle/>
          <a:p>
            <a:pPr marL="0" indent="0" algn="just">
              <a:buNone/>
            </a:pPr>
            <a:r>
              <a:rPr lang="en-US" dirty="0"/>
              <a:t>We can summarize the edge effects in laminated composites as follows:</a:t>
            </a:r>
          </a:p>
          <a:p>
            <a:pPr algn="just"/>
            <a:endParaRPr lang="el-GR" dirty="0"/>
          </a:p>
          <a:p>
            <a:pPr algn="just"/>
            <a:r>
              <a:rPr lang="en-US" dirty="0"/>
              <a:t>The classical lamination theory of plates </a:t>
            </a:r>
            <a:r>
              <a:rPr lang="en-US" dirty="0" err="1"/>
              <a:t>inplane</a:t>
            </a:r>
            <a:r>
              <a:rPr lang="en-US" dirty="0"/>
              <a:t> stress is valid in the laminate</a:t>
            </a:r>
            <a:r>
              <a:rPr lang="el-GR" dirty="0"/>
              <a:t> </a:t>
            </a:r>
            <a:r>
              <a:rPr lang="en-US" dirty="0"/>
              <a:t>interior, provided the laminate is sufficiently wide</a:t>
            </a:r>
            <a:r>
              <a:rPr lang="el-GR" dirty="0"/>
              <a:t> </a:t>
            </a:r>
            <a:r>
              <a:rPr lang="en-US" dirty="0"/>
              <a:t>(i.e., b/4h</a:t>
            </a:r>
            <a:r>
              <a:rPr lang="en-US" baseline="-25000" dirty="0"/>
              <a:t>0</a:t>
            </a:r>
            <a:r>
              <a:rPr lang="en-US" dirty="0"/>
              <a:t> </a:t>
            </a:r>
            <a:r>
              <a:rPr lang="el-GR" dirty="0"/>
              <a:t>&gt;&gt;</a:t>
            </a:r>
            <a:r>
              <a:rPr lang="en-US" dirty="0"/>
              <a:t>2).</a:t>
            </a:r>
            <a:endParaRPr lang="el-GR" dirty="0"/>
          </a:p>
          <a:p>
            <a:pPr algn="just"/>
            <a:r>
              <a:rPr lang="en-US" dirty="0"/>
              <a:t>Interlaminar stresses are confined to narrow regions of dimensions comparable</a:t>
            </a:r>
            <a:r>
              <a:rPr lang="el-GR" dirty="0"/>
              <a:t> </a:t>
            </a:r>
            <a:r>
              <a:rPr lang="en-US" dirty="0"/>
              <a:t>to the laminate thickness and adjoining the free edges </a:t>
            </a:r>
            <a:br>
              <a:rPr lang="el-GR" dirty="0"/>
            </a:br>
            <a:r>
              <a:rPr lang="en-US" dirty="0"/>
              <a:t>(i.e., y = ± b).</a:t>
            </a:r>
          </a:p>
          <a:p>
            <a:pPr algn="just"/>
            <a:r>
              <a:rPr lang="en-US" dirty="0"/>
              <a:t>The ply stacking sequence in a laminate affects the magnitude as well as the sign</a:t>
            </a:r>
            <a:r>
              <a:rPr lang="el-GR" dirty="0"/>
              <a:t> </a:t>
            </a:r>
            <a:r>
              <a:rPr lang="en-US" dirty="0"/>
              <a:t>of the interlaminar stresses, which in turn affects the mechanical performance of</a:t>
            </a:r>
            <a:r>
              <a:rPr lang="el-GR" dirty="0"/>
              <a:t> </a:t>
            </a:r>
            <a:r>
              <a:rPr lang="en-US" dirty="0"/>
              <a:t>the laminate. Specifically, a tensile interlaminar stress at the free edge is likely to</a:t>
            </a:r>
            <a:r>
              <a:rPr lang="el-GR" dirty="0"/>
              <a:t> </a:t>
            </a:r>
            <a:r>
              <a:rPr lang="en-US" dirty="0"/>
              <a:t>cause </a:t>
            </a:r>
            <a:r>
              <a:rPr lang="en-US" dirty="0" err="1"/>
              <a:t>delaminations</a:t>
            </a:r>
            <a:r>
              <a:rPr lang="en-US" dirty="0"/>
              <a:t>.</a:t>
            </a:r>
          </a:p>
        </p:txBody>
      </p:sp>
    </p:spTree>
    <p:extLst>
      <p:ext uri="{BB962C8B-B14F-4D97-AF65-F5344CB8AC3E}">
        <p14:creationId xmlns:p14="http://schemas.microsoft.com/office/powerpoint/2010/main" val="9391618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9164935" cy="1320800"/>
          </a:xfrm>
        </p:spPr>
        <p:txBody>
          <a:bodyPr>
            <a:normAutofit/>
          </a:bodyPr>
          <a:lstStyle/>
          <a:p>
            <a:r>
              <a:rPr lang="en-US" dirty="0" err="1"/>
              <a:t>Macromechanical</a:t>
            </a:r>
            <a:r>
              <a:rPr lang="en-US" dirty="0"/>
              <a:t> </a:t>
            </a:r>
            <a:br>
              <a:rPr lang="en-US" dirty="0"/>
            </a:br>
            <a:r>
              <a:rPr lang="en-US" dirty="0"/>
              <a:t>Interlaminar Stresses and Edge Effects</a:t>
            </a:r>
          </a:p>
        </p:txBody>
      </p:sp>
      <p:sp>
        <p:nvSpPr>
          <p:cNvPr id="3" name="Θέση περιεχομένου 2">
            <a:extLst>
              <a:ext uri="{FF2B5EF4-FFF2-40B4-BE49-F238E27FC236}">
                <a16:creationId xmlns:a16="http://schemas.microsoft.com/office/drawing/2014/main" id="{F2AECE79-C90A-0052-7591-D5935496E8DB}"/>
              </a:ext>
            </a:extLst>
          </p:cNvPr>
          <p:cNvSpPr>
            <a:spLocks noGrp="1"/>
          </p:cNvSpPr>
          <p:nvPr>
            <p:ph idx="1"/>
          </p:nvPr>
        </p:nvSpPr>
        <p:spPr>
          <a:xfrm>
            <a:off x="677334" y="5775027"/>
            <a:ext cx="8458347" cy="765474"/>
          </a:xfrm>
        </p:spPr>
        <p:txBody>
          <a:bodyPr>
            <a:normAutofit/>
          </a:bodyPr>
          <a:lstStyle/>
          <a:p>
            <a:pPr marL="0" indent="0" algn="ctr">
              <a:buNone/>
            </a:pPr>
            <a:r>
              <a:rPr lang="en-US" dirty="0"/>
              <a:t>Surface displacements of a symmetric angle-ply laminate subjected to axial tension.</a:t>
            </a:r>
            <a:r>
              <a:rPr lang="el-GR" dirty="0"/>
              <a:t> </a:t>
            </a:r>
            <a:r>
              <a:rPr lang="en-US" dirty="0"/>
              <a:t>Experimental data points were determined by the Moiré technique</a:t>
            </a:r>
          </a:p>
        </p:txBody>
      </p:sp>
      <p:pic>
        <p:nvPicPr>
          <p:cNvPr id="6" name="Εικόνα 5">
            <a:extLst>
              <a:ext uri="{FF2B5EF4-FFF2-40B4-BE49-F238E27FC236}">
                <a16:creationId xmlns:a16="http://schemas.microsoft.com/office/drawing/2014/main" id="{FCAF45E9-35AB-A1AE-7485-5C838411CB2D}"/>
              </a:ext>
            </a:extLst>
          </p:cNvPr>
          <p:cNvPicPr>
            <a:picLocks noChangeAspect="1"/>
          </p:cNvPicPr>
          <p:nvPr/>
        </p:nvPicPr>
        <p:blipFill>
          <a:blip r:embed="rId2"/>
          <a:stretch>
            <a:fillRect/>
          </a:stretch>
        </p:blipFill>
        <p:spPr>
          <a:xfrm>
            <a:off x="1383918" y="1930400"/>
            <a:ext cx="7751763" cy="3649986"/>
          </a:xfrm>
          <a:prstGeom prst="rect">
            <a:avLst/>
          </a:prstGeom>
        </p:spPr>
      </p:pic>
    </p:spTree>
    <p:extLst>
      <p:ext uri="{BB962C8B-B14F-4D97-AF65-F5344CB8AC3E}">
        <p14:creationId xmlns:p14="http://schemas.microsoft.com/office/powerpoint/2010/main" val="15813094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9596967" cy="1320800"/>
          </a:xfrm>
        </p:spPr>
        <p:txBody>
          <a:bodyPr>
            <a:normAutofit fontScale="90000"/>
          </a:bodyPr>
          <a:lstStyle/>
          <a:p>
            <a:r>
              <a:rPr lang="en-US" dirty="0"/>
              <a:t>Monotonic Strength and Fracture</a:t>
            </a:r>
            <a:br>
              <a:rPr lang="en-US" dirty="0"/>
            </a:br>
            <a:r>
              <a:rPr lang="en-US" dirty="0"/>
              <a:t>Tensile Strength of Unidirectional Fiber Composites</a:t>
            </a:r>
            <a:br>
              <a:rPr lang="en-US" dirty="0"/>
            </a:br>
            <a:endParaRPr lang="en-US" dirty="0"/>
          </a:p>
        </p:txBody>
      </p:sp>
      <p:sp>
        <p:nvSpPr>
          <p:cNvPr id="3" name="Θέση περιεχομένου 2">
            <a:extLst>
              <a:ext uri="{FF2B5EF4-FFF2-40B4-BE49-F238E27FC236}">
                <a16:creationId xmlns:a16="http://schemas.microsoft.com/office/drawing/2014/main" id="{F2AECE79-C90A-0052-7591-D5935496E8DB}"/>
              </a:ext>
            </a:extLst>
          </p:cNvPr>
          <p:cNvSpPr>
            <a:spLocks noGrp="1"/>
          </p:cNvSpPr>
          <p:nvPr>
            <p:ph idx="1"/>
          </p:nvPr>
        </p:nvSpPr>
        <p:spPr>
          <a:xfrm>
            <a:off x="677334" y="1930400"/>
            <a:ext cx="8458347" cy="4610101"/>
          </a:xfrm>
        </p:spPr>
        <p:txBody>
          <a:bodyPr>
            <a:normAutofit fontScale="77500" lnSpcReduction="20000"/>
          </a:bodyPr>
          <a:lstStyle/>
          <a:p>
            <a:pPr algn="just"/>
            <a:r>
              <a:rPr lang="en-US" dirty="0">
                <a:solidFill>
                  <a:srgbClr val="FF0000"/>
                </a:solidFill>
              </a:rPr>
              <a:t>The term monotonic behavior means behavior under an applied stress that increases in one direction, i.e., not a cyclic loading condition.</a:t>
            </a:r>
          </a:p>
          <a:p>
            <a:pPr algn="just"/>
            <a:r>
              <a:rPr lang="en-US" dirty="0"/>
              <a:t>The important question here is: </a:t>
            </a:r>
            <a:r>
              <a:rPr lang="en-US" dirty="0">
                <a:solidFill>
                  <a:srgbClr val="FF0000"/>
                </a:solidFill>
              </a:rPr>
              <a:t>What is the value of the matrix stress, </a:t>
            </a:r>
            <a:r>
              <a:rPr lang="el-GR" dirty="0">
                <a:solidFill>
                  <a:srgbClr val="FF0000"/>
                </a:solidFill>
              </a:rPr>
              <a:t>σ</a:t>
            </a:r>
            <a:r>
              <a:rPr lang="en-US" baseline="-25000" dirty="0">
                <a:solidFill>
                  <a:srgbClr val="FF0000"/>
                </a:solidFill>
              </a:rPr>
              <a:t>m</a:t>
            </a:r>
            <a:r>
              <a:rPr lang="en-US" dirty="0">
                <a:solidFill>
                  <a:srgbClr val="FF0000"/>
                </a:solidFill>
              </a:rPr>
              <a:t>?</a:t>
            </a:r>
            <a:r>
              <a:rPr lang="el-GR" dirty="0">
                <a:solidFill>
                  <a:srgbClr val="FF0000"/>
                </a:solidFill>
              </a:rPr>
              <a:t> </a:t>
            </a:r>
            <a:r>
              <a:rPr lang="el-GR" dirty="0">
                <a:sym typeface="Wingdings" panose="05000000000000000000" pitchFamily="2" charset="2"/>
              </a:rPr>
              <a:t> </a:t>
            </a:r>
            <a:r>
              <a:rPr lang="en-US" dirty="0"/>
              <a:t>Ideally, it should be the in situ value of</a:t>
            </a:r>
            <a:r>
              <a:rPr lang="el-GR" dirty="0"/>
              <a:t> </a:t>
            </a:r>
            <a:r>
              <a:rPr lang="en-US" dirty="0"/>
              <a:t>the stress on the matrix at a given strain.</a:t>
            </a:r>
            <a:endParaRPr lang="el-GR" dirty="0"/>
          </a:p>
          <a:p>
            <a:pPr algn="just"/>
            <a:r>
              <a:rPr lang="en-US" dirty="0"/>
              <a:t>The main reason that the rule-of-mixtures</a:t>
            </a:r>
            <a:r>
              <a:rPr lang="el-GR" dirty="0"/>
              <a:t> </a:t>
            </a:r>
            <a:r>
              <a:rPr lang="en-US" dirty="0"/>
              <a:t>does not always work for predicting the strength of a composite, while it works</a:t>
            </a:r>
            <a:r>
              <a:rPr lang="el-GR" dirty="0"/>
              <a:t> </a:t>
            </a:r>
            <a:r>
              <a:rPr lang="en-US" dirty="0"/>
              <a:t>reasonably well for Young’s modulus in the longitudinal direction</a:t>
            </a:r>
            <a:r>
              <a:rPr lang="en-US" dirty="0">
                <a:solidFill>
                  <a:srgbClr val="FF0000"/>
                </a:solidFill>
              </a:rPr>
              <a:t>, is that the elastic</a:t>
            </a:r>
            <a:r>
              <a:rPr lang="el-GR" dirty="0">
                <a:solidFill>
                  <a:srgbClr val="FF0000"/>
                </a:solidFill>
              </a:rPr>
              <a:t> </a:t>
            </a:r>
            <a:r>
              <a:rPr lang="en-US" dirty="0">
                <a:solidFill>
                  <a:srgbClr val="FF0000"/>
                </a:solidFill>
              </a:rPr>
              <a:t>modulus is a relatively microstructure-insensitive property while strength is a</a:t>
            </a:r>
            <a:r>
              <a:rPr lang="el-GR" dirty="0">
                <a:solidFill>
                  <a:srgbClr val="FF0000"/>
                </a:solidFill>
              </a:rPr>
              <a:t> </a:t>
            </a:r>
            <a:r>
              <a:rPr lang="en-US" dirty="0">
                <a:solidFill>
                  <a:srgbClr val="FF0000"/>
                </a:solidFill>
              </a:rPr>
              <a:t>highly microstructure-sensitive property.</a:t>
            </a:r>
            <a:r>
              <a:rPr lang="el-GR" dirty="0">
                <a:solidFill>
                  <a:srgbClr val="FF0000"/>
                </a:solidFill>
              </a:rPr>
              <a:t> </a:t>
            </a:r>
          </a:p>
          <a:p>
            <a:pPr algn="just"/>
            <a:r>
              <a:rPr lang="en-US" dirty="0"/>
              <a:t>Because the strength is an extremely structure-sensitive property, synergism can occur in regard to composite strength.</a:t>
            </a:r>
          </a:p>
          <a:p>
            <a:pPr algn="just"/>
            <a:r>
              <a:rPr lang="en-US" dirty="0"/>
              <a:t>Matrix or fiber structure may be altered during fabrication. </a:t>
            </a:r>
          </a:p>
          <a:p>
            <a:pPr algn="just"/>
            <a:r>
              <a:rPr lang="en-US" dirty="0"/>
              <a:t>Composite materials consist of two components whose thermomechanical properties are generally quite different and thus may have residual stresses and/or undergo structural alterations owing to these internal stresses.</a:t>
            </a:r>
          </a:p>
          <a:p>
            <a:pPr algn="just"/>
            <a:r>
              <a:rPr lang="en-US" dirty="0"/>
              <a:t>Another source of microstructural modification of a component is a phase transformation induced by the fabrication process.</a:t>
            </a:r>
          </a:p>
          <a:p>
            <a:pPr algn="just"/>
            <a:r>
              <a:rPr lang="en-US" dirty="0"/>
              <a:t>The matrix stress state may also be influenced by rheological interaction between the components during straining.</a:t>
            </a:r>
          </a:p>
          <a:p>
            <a:pPr algn="just"/>
            <a:r>
              <a:rPr lang="en-US" dirty="0">
                <a:solidFill>
                  <a:srgbClr val="FF0000"/>
                </a:solidFill>
              </a:rPr>
              <a:t>In view of this, the rule-of-mixtures should be regarded, in the best of circumstances, as an order of magnitude indicator of the strength of a composite.</a:t>
            </a:r>
          </a:p>
          <a:p>
            <a:pPr algn="just"/>
            <a:endParaRPr lang="en-US" dirty="0"/>
          </a:p>
        </p:txBody>
      </p:sp>
    </p:spTree>
    <p:extLst>
      <p:ext uri="{BB962C8B-B14F-4D97-AF65-F5344CB8AC3E}">
        <p14:creationId xmlns:p14="http://schemas.microsoft.com/office/powerpoint/2010/main" val="11817699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10727267" cy="1320800"/>
          </a:xfrm>
        </p:spPr>
        <p:txBody>
          <a:bodyPr>
            <a:normAutofit fontScale="90000"/>
          </a:bodyPr>
          <a:lstStyle/>
          <a:p>
            <a:r>
              <a:rPr lang="en-US" dirty="0"/>
              <a:t>Monotonic Strength and Fracture</a:t>
            </a:r>
            <a:br>
              <a:rPr lang="en-US" dirty="0"/>
            </a:br>
            <a:r>
              <a:rPr lang="en-US" dirty="0"/>
              <a:t>Compressive Strength of Unidirectional Fiber</a:t>
            </a:r>
            <a:r>
              <a:rPr lang="el-GR" dirty="0"/>
              <a:t> </a:t>
            </a:r>
            <a:r>
              <a:rPr lang="en-US" dirty="0"/>
              <a:t>Composites</a:t>
            </a:r>
            <a:br>
              <a:rPr lang="en-US" dirty="0"/>
            </a:br>
            <a:endParaRPr lang="en-US" dirty="0"/>
          </a:p>
        </p:txBody>
      </p:sp>
      <p:sp>
        <p:nvSpPr>
          <p:cNvPr id="3" name="Θέση περιεχομένου 2">
            <a:extLst>
              <a:ext uri="{FF2B5EF4-FFF2-40B4-BE49-F238E27FC236}">
                <a16:creationId xmlns:a16="http://schemas.microsoft.com/office/drawing/2014/main" id="{F2AECE79-C90A-0052-7591-D5935496E8DB}"/>
              </a:ext>
            </a:extLst>
          </p:cNvPr>
          <p:cNvSpPr>
            <a:spLocks noGrp="1"/>
          </p:cNvSpPr>
          <p:nvPr>
            <p:ph idx="1"/>
          </p:nvPr>
        </p:nvSpPr>
        <p:spPr>
          <a:xfrm>
            <a:off x="677334" y="1930400"/>
            <a:ext cx="8458347" cy="4610101"/>
          </a:xfrm>
        </p:spPr>
        <p:txBody>
          <a:bodyPr>
            <a:normAutofit lnSpcReduction="10000"/>
          </a:bodyPr>
          <a:lstStyle/>
          <a:p>
            <a:pPr algn="just"/>
            <a:r>
              <a:rPr lang="en-US" dirty="0"/>
              <a:t>Fiber reinforced composites under compressive loading can be regarded, as a first</a:t>
            </a:r>
            <a:r>
              <a:rPr lang="el-GR" dirty="0"/>
              <a:t> </a:t>
            </a:r>
            <a:r>
              <a:rPr lang="en-US" dirty="0"/>
              <a:t>approximation, </a:t>
            </a:r>
            <a:r>
              <a:rPr lang="en-US" dirty="0">
                <a:solidFill>
                  <a:srgbClr val="FF0000"/>
                </a:solidFill>
              </a:rPr>
              <a:t>as elastic columns under compression</a:t>
            </a:r>
            <a:r>
              <a:rPr lang="el-GR" dirty="0">
                <a:solidFill>
                  <a:srgbClr val="FF0000"/>
                </a:solidFill>
              </a:rPr>
              <a:t> </a:t>
            </a:r>
            <a:r>
              <a:rPr lang="el-GR" dirty="0">
                <a:sym typeface="Wingdings" panose="05000000000000000000" pitchFamily="2" charset="2"/>
              </a:rPr>
              <a:t></a:t>
            </a:r>
            <a:r>
              <a:rPr lang="el-GR" dirty="0">
                <a:solidFill>
                  <a:srgbClr val="FF0000"/>
                </a:solidFill>
                <a:sym typeface="Wingdings" panose="05000000000000000000" pitchFamily="2" charset="2"/>
              </a:rPr>
              <a:t> </a:t>
            </a:r>
            <a:r>
              <a:rPr lang="en-US" dirty="0">
                <a:sym typeface="Wingdings" panose="05000000000000000000" pitchFamily="2" charset="2"/>
              </a:rPr>
              <a:t>the main failure modes</a:t>
            </a:r>
            <a:r>
              <a:rPr lang="el-GR" dirty="0">
                <a:sym typeface="Wingdings" panose="05000000000000000000" pitchFamily="2" charset="2"/>
              </a:rPr>
              <a:t> </a:t>
            </a:r>
            <a:r>
              <a:rPr lang="en-US" dirty="0">
                <a:sym typeface="Wingdings" panose="05000000000000000000" pitchFamily="2" charset="2"/>
              </a:rPr>
              <a:t>in the failure of a composite are the ones that occur in the buckling of columns.</a:t>
            </a:r>
            <a:endParaRPr lang="el-GR" dirty="0">
              <a:sym typeface="Wingdings" panose="05000000000000000000" pitchFamily="2" charset="2"/>
            </a:endParaRPr>
          </a:p>
          <a:p>
            <a:pPr algn="just"/>
            <a:r>
              <a:rPr lang="en-US" dirty="0"/>
              <a:t>Buckling occurs when a slender column under axial compression becomes unstable</a:t>
            </a:r>
            <a:r>
              <a:rPr lang="el-GR" dirty="0"/>
              <a:t> </a:t>
            </a:r>
            <a:r>
              <a:rPr lang="en-US" dirty="0"/>
              <a:t>against lateral movement of the central portion.</a:t>
            </a:r>
            <a:endParaRPr lang="el-GR" dirty="0"/>
          </a:p>
          <a:p>
            <a:pPr algn="just"/>
            <a:r>
              <a:rPr lang="en-US" dirty="0"/>
              <a:t>Fiber reinforced composites fail, in compression, by periodic buckling of the fibers, with the buckling wavelength being proportional to the fiber diameter.</a:t>
            </a:r>
          </a:p>
          <a:p>
            <a:pPr algn="just"/>
            <a:r>
              <a:rPr lang="en-US" dirty="0">
                <a:solidFill>
                  <a:srgbClr val="FF0000"/>
                </a:solidFill>
              </a:rPr>
              <a:t>If we were to put the same fiber in two different matrices (i.e., with different matrix moduli), we should be able to distinguish between these two compressive failure modes</a:t>
            </a:r>
            <a:r>
              <a:rPr lang="en-US" dirty="0"/>
              <a:t>.</a:t>
            </a:r>
          </a:p>
          <a:p>
            <a:pPr algn="just"/>
            <a:r>
              <a:rPr lang="en-US" dirty="0"/>
              <a:t>An out-of-phase buckling mode predominated at low fiber volume fractions.</a:t>
            </a:r>
          </a:p>
          <a:p>
            <a:pPr algn="just"/>
            <a:r>
              <a:rPr lang="en-US" dirty="0"/>
              <a:t>At high fiber volume fractions, fibers exerted more influence on each other and a coupled or in-phase buckling mode prevailed</a:t>
            </a:r>
          </a:p>
        </p:txBody>
      </p:sp>
    </p:spTree>
    <p:extLst>
      <p:ext uri="{BB962C8B-B14F-4D97-AF65-F5344CB8AC3E}">
        <p14:creationId xmlns:p14="http://schemas.microsoft.com/office/powerpoint/2010/main" val="11251614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10727267" cy="1320800"/>
          </a:xfrm>
        </p:spPr>
        <p:txBody>
          <a:bodyPr>
            <a:normAutofit fontScale="90000"/>
          </a:bodyPr>
          <a:lstStyle/>
          <a:p>
            <a:r>
              <a:rPr lang="en-US" dirty="0"/>
              <a:t>Monotonic Strength and Fracture</a:t>
            </a:r>
            <a:br>
              <a:rPr lang="en-US" dirty="0"/>
            </a:br>
            <a:r>
              <a:rPr lang="en-US" dirty="0"/>
              <a:t>Compressive Strength of Unidirectional Fiber</a:t>
            </a:r>
            <a:r>
              <a:rPr lang="el-GR" dirty="0"/>
              <a:t> </a:t>
            </a:r>
            <a:r>
              <a:rPr lang="en-US" dirty="0"/>
              <a:t>Composites</a:t>
            </a:r>
            <a:br>
              <a:rPr lang="en-US" dirty="0"/>
            </a:br>
            <a:endParaRPr lang="en-US" dirty="0"/>
          </a:p>
        </p:txBody>
      </p:sp>
      <p:sp>
        <p:nvSpPr>
          <p:cNvPr id="3" name="Θέση περιεχομένου 2">
            <a:extLst>
              <a:ext uri="{FF2B5EF4-FFF2-40B4-BE49-F238E27FC236}">
                <a16:creationId xmlns:a16="http://schemas.microsoft.com/office/drawing/2014/main" id="{F2AECE79-C90A-0052-7591-D5935496E8DB}"/>
              </a:ext>
            </a:extLst>
          </p:cNvPr>
          <p:cNvSpPr>
            <a:spLocks noGrp="1"/>
          </p:cNvSpPr>
          <p:nvPr>
            <p:ph idx="1"/>
          </p:nvPr>
        </p:nvSpPr>
        <p:spPr>
          <a:xfrm>
            <a:off x="6398684" y="2743200"/>
            <a:ext cx="3520016" cy="2590801"/>
          </a:xfrm>
        </p:spPr>
        <p:txBody>
          <a:bodyPr>
            <a:normAutofit fontScale="92500" lnSpcReduction="10000"/>
          </a:bodyPr>
          <a:lstStyle/>
          <a:p>
            <a:pPr marL="0" indent="0" algn="just">
              <a:buNone/>
            </a:pPr>
            <a:r>
              <a:rPr lang="en-US" dirty="0"/>
              <a:t>Fiber reinforced composites under compressive loading can be regarded, as:</a:t>
            </a:r>
          </a:p>
          <a:p>
            <a:pPr marL="0" indent="0" algn="just">
              <a:buNone/>
            </a:pPr>
            <a:r>
              <a:rPr lang="en-US" dirty="0"/>
              <a:t>(a) Unbuckled fiber reinforced composite, </a:t>
            </a:r>
          </a:p>
          <a:p>
            <a:pPr marL="0" indent="0" algn="just">
              <a:buNone/>
            </a:pPr>
            <a:r>
              <a:rPr lang="en-US" dirty="0"/>
              <a:t>(b) in-phase buckling of fibers under compression, and </a:t>
            </a:r>
          </a:p>
          <a:p>
            <a:pPr marL="0" indent="0" algn="just">
              <a:buNone/>
            </a:pPr>
            <a:r>
              <a:rPr lang="en-US" dirty="0"/>
              <a:t>(c) out-of-phase buckling of fibers under compression</a:t>
            </a:r>
          </a:p>
        </p:txBody>
      </p:sp>
      <p:pic>
        <p:nvPicPr>
          <p:cNvPr id="5" name="Εικόνα 4">
            <a:extLst>
              <a:ext uri="{FF2B5EF4-FFF2-40B4-BE49-F238E27FC236}">
                <a16:creationId xmlns:a16="http://schemas.microsoft.com/office/drawing/2014/main" id="{7C57DA42-17A8-BC45-4CE2-B953E2E17E8C}"/>
              </a:ext>
            </a:extLst>
          </p:cNvPr>
          <p:cNvPicPr>
            <a:picLocks noChangeAspect="1"/>
          </p:cNvPicPr>
          <p:nvPr/>
        </p:nvPicPr>
        <p:blipFill>
          <a:blip r:embed="rId2"/>
          <a:stretch>
            <a:fillRect/>
          </a:stretch>
        </p:blipFill>
        <p:spPr>
          <a:xfrm>
            <a:off x="787400" y="1806333"/>
            <a:ext cx="5611284" cy="4464534"/>
          </a:xfrm>
          <a:prstGeom prst="rect">
            <a:avLst/>
          </a:prstGeom>
        </p:spPr>
      </p:pic>
    </p:spTree>
    <p:extLst>
      <p:ext uri="{BB962C8B-B14F-4D97-AF65-F5344CB8AC3E}">
        <p14:creationId xmlns:p14="http://schemas.microsoft.com/office/powerpoint/2010/main" val="4333820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10727267" cy="1320800"/>
          </a:xfrm>
        </p:spPr>
        <p:txBody>
          <a:bodyPr>
            <a:normAutofit fontScale="90000"/>
          </a:bodyPr>
          <a:lstStyle/>
          <a:p>
            <a:r>
              <a:rPr lang="en-US" dirty="0"/>
              <a:t>Monotonic Strength and Fracture</a:t>
            </a:r>
            <a:br>
              <a:rPr lang="en-US" dirty="0"/>
            </a:br>
            <a:r>
              <a:rPr lang="en-US" dirty="0"/>
              <a:t>Compressive Strength of Unidirectional Fiber</a:t>
            </a:r>
            <a:r>
              <a:rPr lang="el-GR" dirty="0"/>
              <a:t> </a:t>
            </a:r>
            <a:r>
              <a:rPr lang="en-US" dirty="0"/>
              <a:t>Composites</a:t>
            </a:r>
            <a:br>
              <a:rPr lang="en-US" dirty="0"/>
            </a:br>
            <a:endParaRPr lang="en-US" dirty="0"/>
          </a:p>
        </p:txBody>
      </p:sp>
      <p:sp>
        <p:nvSpPr>
          <p:cNvPr id="3" name="Θέση περιεχομένου 2">
            <a:extLst>
              <a:ext uri="{FF2B5EF4-FFF2-40B4-BE49-F238E27FC236}">
                <a16:creationId xmlns:a16="http://schemas.microsoft.com/office/drawing/2014/main" id="{F2AECE79-C90A-0052-7591-D5935496E8DB}"/>
              </a:ext>
            </a:extLst>
          </p:cNvPr>
          <p:cNvSpPr>
            <a:spLocks noGrp="1"/>
          </p:cNvSpPr>
          <p:nvPr>
            <p:ph idx="1"/>
          </p:nvPr>
        </p:nvSpPr>
        <p:spPr>
          <a:xfrm>
            <a:off x="677334" y="1930400"/>
            <a:ext cx="8458347" cy="4610101"/>
          </a:xfrm>
        </p:spPr>
        <p:txBody>
          <a:bodyPr>
            <a:normAutofit/>
          </a:bodyPr>
          <a:lstStyle/>
          <a:p>
            <a:pPr algn="just"/>
            <a:r>
              <a:rPr lang="en-US" dirty="0">
                <a:solidFill>
                  <a:srgbClr val="FF0000"/>
                </a:solidFill>
              </a:rPr>
              <a:t>Compressive strength of MMCs is generally higher than that of PMCs</a:t>
            </a:r>
          </a:p>
          <a:p>
            <a:pPr algn="just"/>
            <a:r>
              <a:rPr lang="en-US" dirty="0"/>
              <a:t>It has been observed a compressive strength </a:t>
            </a:r>
            <a:r>
              <a:rPr lang="el-GR" dirty="0"/>
              <a:t>≥ </a:t>
            </a:r>
            <a:r>
              <a:rPr lang="en-US" dirty="0"/>
              <a:t>4 </a:t>
            </a:r>
            <a:r>
              <a:rPr lang="en-US" dirty="0" err="1"/>
              <a:t>GPa</a:t>
            </a:r>
            <a:r>
              <a:rPr lang="en-US" dirty="0"/>
              <a:t> for aluminum alloy matrix containing high fiber volume fraction (55–65%) Nextel 610 alumina fibers. Fiber </a:t>
            </a:r>
            <a:r>
              <a:rPr lang="en-US" dirty="0" err="1"/>
              <a:t>microbuckling</a:t>
            </a:r>
            <a:r>
              <a:rPr lang="en-US" dirty="0"/>
              <a:t> was the observed failure mode.</a:t>
            </a:r>
          </a:p>
          <a:p>
            <a:pPr algn="just"/>
            <a:r>
              <a:rPr lang="en-US" dirty="0"/>
              <a:t>Kink bands initiate from a damage zone comprising crushed and broken fibers. When the damage zone reached a critical size, the unsupported column of matrix caused a local matrix shear instability (or </a:t>
            </a:r>
            <a:r>
              <a:rPr lang="en-US" dirty="0" err="1"/>
              <a:t>microbuckling</a:t>
            </a:r>
            <a:r>
              <a:rPr lang="en-US" dirty="0"/>
              <a:t>). </a:t>
            </a:r>
            <a:r>
              <a:rPr lang="en-US" dirty="0">
                <a:sym typeface="Wingdings" panose="05000000000000000000" pitchFamily="2" charset="2"/>
              </a:rPr>
              <a:t> </a:t>
            </a:r>
            <a:r>
              <a:rPr lang="en-US" dirty="0"/>
              <a:t>This local instability propagated as a kink band. </a:t>
            </a:r>
            <a:r>
              <a:rPr lang="en-US" dirty="0">
                <a:sym typeface="Wingdings" panose="05000000000000000000" pitchFamily="2" charset="2"/>
              </a:rPr>
              <a:t> </a:t>
            </a:r>
            <a:r>
              <a:rPr lang="en-US" dirty="0"/>
              <a:t>The damage zone angle was found to depend on the interface properties, and it affected the strain to form kink bands. In the case of a laminated composite, poor interlaminar bonding can result in easy buckling of fibers.</a:t>
            </a:r>
          </a:p>
          <a:p>
            <a:pPr algn="just"/>
            <a:r>
              <a:rPr lang="en-US" dirty="0">
                <a:solidFill>
                  <a:srgbClr val="FF0000"/>
                </a:solidFill>
              </a:rPr>
              <a:t>Heat and moisture as well as the ply stacking sequence can also affect the compressive strength</a:t>
            </a:r>
            <a:r>
              <a:rPr lang="en-US" dirty="0"/>
              <a:t>.</a:t>
            </a:r>
          </a:p>
          <a:p>
            <a:pPr marL="0" indent="0" algn="just">
              <a:buNone/>
            </a:pPr>
            <a:endParaRPr lang="en-US" dirty="0"/>
          </a:p>
        </p:txBody>
      </p:sp>
    </p:spTree>
    <p:extLst>
      <p:ext uri="{BB962C8B-B14F-4D97-AF65-F5344CB8AC3E}">
        <p14:creationId xmlns:p14="http://schemas.microsoft.com/office/powerpoint/2010/main" val="2115154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51FCAE-9660-7E81-B274-E0DC47F5785B}"/>
              </a:ext>
            </a:extLst>
          </p:cNvPr>
          <p:cNvSpPr>
            <a:spLocks noGrp="1"/>
          </p:cNvSpPr>
          <p:nvPr>
            <p:ph type="title"/>
          </p:nvPr>
        </p:nvSpPr>
        <p:spPr/>
        <p:txBody>
          <a:bodyPr/>
          <a:lstStyle/>
          <a:p>
            <a:r>
              <a:rPr lang="en-US" dirty="0"/>
              <a:t>Micromechanics </a:t>
            </a:r>
            <a:br>
              <a:rPr lang="en-US" dirty="0"/>
            </a:br>
            <a:r>
              <a:rPr lang="en-US" dirty="0"/>
              <a:t>Micromechanical Approaches </a:t>
            </a:r>
          </a:p>
        </p:txBody>
      </p:sp>
      <p:sp>
        <p:nvSpPr>
          <p:cNvPr id="7" name="Θέση περιεχομένου 6">
            <a:extLst>
              <a:ext uri="{FF2B5EF4-FFF2-40B4-BE49-F238E27FC236}">
                <a16:creationId xmlns:a16="http://schemas.microsoft.com/office/drawing/2014/main" id="{66BF9CC3-195D-0CF1-00EC-C4C38409D32D}"/>
              </a:ext>
            </a:extLst>
          </p:cNvPr>
          <p:cNvSpPr>
            <a:spLocks noGrp="1"/>
          </p:cNvSpPr>
          <p:nvPr>
            <p:ph idx="1"/>
          </p:nvPr>
        </p:nvSpPr>
        <p:spPr>
          <a:xfrm>
            <a:off x="677334" y="3990710"/>
            <a:ext cx="8596668" cy="2257689"/>
          </a:xfrm>
        </p:spPr>
        <p:txBody>
          <a:bodyPr>
            <a:normAutofit/>
          </a:bodyPr>
          <a:lstStyle/>
          <a:p>
            <a:pPr algn="just"/>
            <a:r>
              <a:rPr lang="en-US" dirty="0"/>
              <a:t>A square array of fibers, for example, will have symmetry planes parallel to the fibers as well as perpendicular to them. Such a material is an </a:t>
            </a:r>
            <a:r>
              <a:rPr lang="en-US" dirty="0">
                <a:solidFill>
                  <a:srgbClr val="FF0000"/>
                </a:solidFill>
              </a:rPr>
              <a:t>orthotropic material </a:t>
            </a:r>
            <a:r>
              <a:rPr lang="en-US" dirty="0">
                <a:sym typeface="Wingdings" panose="05000000000000000000" pitchFamily="2" charset="2"/>
              </a:rPr>
              <a:t> it has three mutually perpendicular planes of symmetry) and possesses nine independent elastic constants.</a:t>
            </a:r>
            <a:endParaRPr lang="en-US" dirty="0"/>
          </a:p>
          <a:p>
            <a:pPr algn="just"/>
            <a:r>
              <a:rPr lang="en-US" dirty="0"/>
              <a:t>Hexagonal and random arrays of aligned fibers are transversely isotropic and have five independent elastic constants.</a:t>
            </a:r>
          </a:p>
          <a:p>
            <a:pPr algn="just"/>
            <a:endParaRPr lang="en-US" dirty="0">
              <a:solidFill>
                <a:srgbClr val="FF0000"/>
              </a:solidFill>
            </a:endParaRPr>
          </a:p>
        </p:txBody>
      </p:sp>
      <p:pic>
        <p:nvPicPr>
          <p:cNvPr id="3" name="Εικόνα 2">
            <a:extLst>
              <a:ext uri="{FF2B5EF4-FFF2-40B4-BE49-F238E27FC236}">
                <a16:creationId xmlns:a16="http://schemas.microsoft.com/office/drawing/2014/main" id="{68291FFB-F775-282F-0B58-E50D636AED84}"/>
              </a:ext>
            </a:extLst>
          </p:cNvPr>
          <p:cNvPicPr>
            <a:picLocks noChangeAspect="1"/>
          </p:cNvPicPr>
          <p:nvPr/>
        </p:nvPicPr>
        <p:blipFill>
          <a:blip r:embed="rId2"/>
          <a:stretch>
            <a:fillRect/>
          </a:stretch>
        </p:blipFill>
        <p:spPr>
          <a:xfrm>
            <a:off x="836125" y="1930400"/>
            <a:ext cx="8279086" cy="1597290"/>
          </a:xfrm>
          <a:prstGeom prst="rect">
            <a:avLst/>
          </a:prstGeom>
        </p:spPr>
      </p:pic>
      <p:sp>
        <p:nvSpPr>
          <p:cNvPr id="6" name="TextBox 5">
            <a:extLst>
              <a:ext uri="{FF2B5EF4-FFF2-40B4-BE49-F238E27FC236}">
                <a16:creationId xmlns:a16="http://schemas.microsoft.com/office/drawing/2014/main" id="{E6363A4A-B981-E1E9-FB17-A16E4681A8E4}"/>
              </a:ext>
            </a:extLst>
          </p:cNvPr>
          <p:cNvSpPr txBox="1"/>
          <p:nvPr/>
        </p:nvSpPr>
        <p:spPr>
          <a:xfrm>
            <a:off x="836125" y="3527690"/>
            <a:ext cx="8279086" cy="369332"/>
          </a:xfrm>
          <a:prstGeom prst="rect">
            <a:avLst/>
          </a:prstGeom>
          <a:noFill/>
        </p:spPr>
        <p:txBody>
          <a:bodyPr wrap="square">
            <a:spAutoFit/>
          </a:bodyPr>
          <a:lstStyle/>
          <a:p>
            <a:pPr algn="ctr"/>
            <a:r>
              <a:rPr lang="en-US" dirty="0"/>
              <a:t>Various fiber arrays in a matrix: (a) square, (b) hexagonal, and (c) random</a:t>
            </a:r>
          </a:p>
        </p:txBody>
      </p:sp>
    </p:spTree>
    <p:extLst>
      <p:ext uri="{BB962C8B-B14F-4D97-AF65-F5344CB8AC3E}">
        <p14:creationId xmlns:p14="http://schemas.microsoft.com/office/powerpoint/2010/main" val="4196652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10727267" cy="1320800"/>
          </a:xfrm>
        </p:spPr>
        <p:txBody>
          <a:bodyPr>
            <a:normAutofit fontScale="90000"/>
          </a:bodyPr>
          <a:lstStyle/>
          <a:p>
            <a:r>
              <a:rPr lang="en-US" dirty="0"/>
              <a:t>Monotonic Strength and Fracture</a:t>
            </a:r>
            <a:br>
              <a:rPr lang="en-US" dirty="0"/>
            </a:br>
            <a:r>
              <a:rPr lang="en-US" dirty="0"/>
              <a:t>Fracture Modes in Tension</a:t>
            </a:r>
            <a:br>
              <a:rPr lang="en-US" dirty="0"/>
            </a:br>
            <a:endParaRPr lang="en-US" dirty="0"/>
          </a:p>
        </p:txBody>
      </p:sp>
      <p:sp>
        <p:nvSpPr>
          <p:cNvPr id="3" name="Θέση περιεχομένου 2">
            <a:extLst>
              <a:ext uri="{FF2B5EF4-FFF2-40B4-BE49-F238E27FC236}">
                <a16:creationId xmlns:a16="http://schemas.microsoft.com/office/drawing/2014/main" id="{F2AECE79-C90A-0052-7591-D5935496E8DB}"/>
              </a:ext>
            </a:extLst>
          </p:cNvPr>
          <p:cNvSpPr>
            <a:spLocks noGrp="1"/>
          </p:cNvSpPr>
          <p:nvPr>
            <p:ph idx="1"/>
          </p:nvPr>
        </p:nvSpPr>
        <p:spPr>
          <a:xfrm>
            <a:off x="677333" y="2379580"/>
            <a:ext cx="8458347" cy="3267242"/>
          </a:xfrm>
        </p:spPr>
        <p:txBody>
          <a:bodyPr>
            <a:normAutofit/>
          </a:bodyPr>
          <a:lstStyle/>
          <a:p>
            <a:pPr algn="just"/>
            <a:r>
              <a:rPr lang="en-US" dirty="0"/>
              <a:t>A large variety of deformation modes can lead to failure of the composite</a:t>
            </a:r>
          </a:p>
          <a:p>
            <a:pPr algn="just"/>
            <a:r>
              <a:rPr lang="en-US" dirty="0"/>
              <a:t>The operative failure mode depends, among other things, on loading conditions and the microstructure of a particular composite system.</a:t>
            </a:r>
          </a:p>
          <a:p>
            <a:pPr algn="just"/>
            <a:r>
              <a:rPr lang="en-US" dirty="0"/>
              <a:t>By microstructure, we mean fiber diameter, fiber volume fraction, fiber distribution, and damage resulting from thermal stresses that may develop during fabrication and/or in service.</a:t>
            </a:r>
          </a:p>
          <a:p>
            <a:pPr algn="just"/>
            <a:r>
              <a:rPr lang="en-US" dirty="0"/>
              <a:t>In view of the fact that many factors can and do contribute to the fracture process in composites, it is not surprising that a multiplicity of failure modes is observed in a given composite system.</a:t>
            </a:r>
          </a:p>
        </p:txBody>
      </p:sp>
    </p:spTree>
    <p:extLst>
      <p:ext uri="{BB962C8B-B14F-4D97-AF65-F5344CB8AC3E}">
        <p14:creationId xmlns:p14="http://schemas.microsoft.com/office/powerpoint/2010/main" val="41713360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10727267" cy="1320800"/>
          </a:xfrm>
        </p:spPr>
        <p:txBody>
          <a:bodyPr>
            <a:normAutofit fontScale="90000"/>
          </a:bodyPr>
          <a:lstStyle/>
          <a:p>
            <a:r>
              <a:rPr lang="en-US" dirty="0"/>
              <a:t>Monotonic Strength and Fracture</a:t>
            </a:r>
            <a:br>
              <a:rPr lang="en-US" dirty="0"/>
            </a:br>
            <a:r>
              <a:rPr lang="en-US" dirty="0"/>
              <a:t>Fracture Modes in Tension - Single and Multiple Fracture </a:t>
            </a:r>
            <a:br>
              <a:rPr lang="en-US" dirty="0"/>
            </a:br>
            <a:endParaRPr lang="en-US" dirty="0"/>
          </a:p>
        </p:txBody>
      </p:sp>
      <p:sp>
        <p:nvSpPr>
          <p:cNvPr id="3" name="Θέση περιεχομένου 2">
            <a:extLst>
              <a:ext uri="{FF2B5EF4-FFF2-40B4-BE49-F238E27FC236}">
                <a16:creationId xmlns:a16="http://schemas.microsoft.com/office/drawing/2014/main" id="{F2AECE79-C90A-0052-7591-D5935496E8DB}"/>
              </a:ext>
            </a:extLst>
          </p:cNvPr>
          <p:cNvSpPr>
            <a:spLocks noGrp="1"/>
          </p:cNvSpPr>
          <p:nvPr>
            <p:ph idx="1"/>
          </p:nvPr>
        </p:nvSpPr>
        <p:spPr>
          <a:xfrm>
            <a:off x="677333" y="2411663"/>
            <a:ext cx="9172520" cy="3267242"/>
          </a:xfrm>
        </p:spPr>
        <p:txBody>
          <a:bodyPr>
            <a:normAutofit/>
          </a:bodyPr>
          <a:lstStyle/>
          <a:p>
            <a:pPr algn="just"/>
            <a:r>
              <a:rPr lang="en-US" dirty="0"/>
              <a:t>In general, </a:t>
            </a:r>
            <a:r>
              <a:rPr lang="en-US" dirty="0">
                <a:solidFill>
                  <a:srgbClr val="FF0000"/>
                </a:solidFill>
              </a:rPr>
              <a:t>the fiber and matrix will have different values of strain at fracture</a:t>
            </a:r>
            <a:r>
              <a:rPr lang="en-US" dirty="0"/>
              <a:t>.</a:t>
            </a:r>
          </a:p>
          <a:p>
            <a:pPr algn="just"/>
            <a:r>
              <a:rPr lang="en-US" dirty="0"/>
              <a:t>When the component that has the smaller breaking strain fractures, for example, a brittle fiber or a brittle ceramic matrix, the load carried by this component is thrown onto the other one.</a:t>
            </a:r>
          </a:p>
          <a:p>
            <a:pPr algn="just"/>
            <a:r>
              <a:rPr lang="en-US" dirty="0"/>
              <a:t>If the component with a higher strain of fracture can bear this additional load, the composite will show multiple fractures of the brittle component.</a:t>
            </a:r>
          </a:p>
          <a:p>
            <a:pPr algn="just"/>
            <a:r>
              <a:rPr lang="en-US" dirty="0"/>
              <a:t>A manifestation of this phenomenon is fiber bridging of the ceramic matrix.</a:t>
            </a:r>
          </a:p>
          <a:p>
            <a:pPr algn="just"/>
            <a:r>
              <a:rPr lang="en-US" dirty="0"/>
              <a:t>Eventually, a particular transverse section of the composite becomes so weak that the composite is unable to carry the load any further and it fails.</a:t>
            </a:r>
          </a:p>
        </p:txBody>
      </p:sp>
    </p:spTree>
    <p:extLst>
      <p:ext uri="{BB962C8B-B14F-4D97-AF65-F5344CB8AC3E}">
        <p14:creationId xmlns:p14="http://schemas.microsoft.com/office/powerpoint/2010/main" val="19078673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10727267" cy="1320800"/>
          </a:xfrm>
        </p:spPr>
        <p:txBody>
          <a:bodyPr>
            <a:normAutofit fontScale="90000"/>
          </a:bodyPr>
          <a:lstStyle/>
          <a:p>
            <a:r>
              <a:rPr lang="en-US" dirty="0"/>
              <a:t>Monotonic Strength and Fracture</a:t>
            </a:r>
            <a:br>
              <a:rPr lang="en-US" dirty="0"/>
            </a:br>
            <a:r>
              <a:rPr lang="en-US" dirty="0"/>
              <a:t>Fracture Modes in Tension - Single and Multiple Fracture </a:t>
            </a:r>
            <a:br>
              <a:rPr lang="en-US" dirty="0"/>
            </a:br>
            <a:endParaRPr lang="en-US" dirty="0"/>
          </a:p>
        </p:txBody>
      </p:sp>
      <p:sp>
        <p:nvSpPr>
          <p:cNvPr id="3" name="Θέση περιεχομένου 2">
            <a:extLst>
              <a:ext uri="{FF2B5EF4-FFF2-40B4-BE49-F238E27FC236}">
                <a16:creationId xmlns:a16="http://schemas.microsoft.com/office/drawing/2014/main" id="{F2AECE79-C90A-0052-7591-D5935496E8DB}"/>
              </a:ext>
            </a:extLst>
          </p:cNvPr>
          <p:cNvSpPr>
            <a:spLocks noGrp="1"/>
          </p:cNvSpPr>
          <p:nvPr>
            <p:ph idx="1"/>
          </p:nvPr>
        </p:nvSpPr>
        <p:spPr>
          <a:xfrm>
            <a:off x="5438274" y="3429000"/>
            <a:ext cx="3641558" cy="1475874"/>
          </a:xfrm>
        </p:spPr>
        <p:txBody>
          <a:bodyPr>
            <a:normAutofit/>
          </a:bodyPr>
          <a:lstStyle/>
          <a:p>
            <a:pPr marL="0" indent="0" algn="just">
              <a:buNone/>
            </a:pPr>
            <a:r>
              <a:rPr lang="en-US" dirty="0"/>
              <a:t>Strength of the composite versus fiber volume fraction showing the conditions for single and multiple fiber fracture.</a:t>
            </a:r>
          </a:p>
        </p:txBody>
      </p:sp>
      <p:pic>
        <p:nvPicPr>
          <p:cNvPr id="5" name="Εικόνα 4">
            <a:extLst>
              <a:ext uri="{FF2B5EF4-FFF2-40B4-BE49-F238E27FC236}">
                <a16:creationId xmlns:a16="http://schemas.microsoft.com/office/drawing/2014/main" id="{B3C2E0A8-0FC8-D7B4-F8C3-F0E43CC82813}"/>
              </a:ext>
            </a:extLst>
          </p:cNvPr>
          <p:cNvPicPr>
            <a:picLocks noChangeAspect="1"/>
          </p:cNvPicPr>
          <p:nvPr/>
        </p:nvPicPr>
        <p:blipFill>
          <a:blip r:embed="rId2"/>
          <a:stretch>
            <a:fillRect/>
          </a:stretch>
        </p:blipFill>
        <p:spPr>
          <a:xfrm>
            <a:off x="1539040" y="1949117"/>
            <a:ext cx="3899234" cy="4630340"/>
          </a:xfrm>
          <a:prstGeom prst="rect">
            <a:avLst/>
          </a:prstGeom>
        </p:spPr>
      </p:pic>
    </p:spTree>
    <p:extLst>
      <p:ext uri="{BB962C8B-B14F-4D97-AF65-F5344CB8AC3E}">
        <p14:creationId xmlns:p14="http://schemas.microsoft.com/office/powerpoint/2010/main" val="19232874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599"/>
            <a:ext cx="10727267" cy="1802063"/>
          </a:xfrm>
        </p:spPr>
        <p:txBody>
          <a:bodyPr>
            <a:normAutofit fontScale="90000"/>
          </a:bodyPr>
          <a:lstStyle/>
          <a:p>
            <a:r>
              <a:rPr lang="en-US" dirty="0"/>
              <a:t>Monotonic Strength and Fracture</a:t>
            </a:r>
            <a:br>
              <a:rPr lang="en-US" dirty="0"/>
            </a:br>
            <a:r>
              <a:rPr lang="en-US" dirty="0"/>
              <a:t>Fracture Modes in Tension – </a:t>
            </a:r>
            <a:br>
              <a:rPr lang="en-US" dirty="0"/>
            </a:br>
            <a:r>
              <a:rPr lang="en-US" dirty="0"/>
              <a:t>Debonding, Fiber Pullout, and Delamination Fracture</a:t>
            </a:r>
            <a:br>
              <a:rPr lang="en-US" dirty="0"/>
            </a:br>
            <a:endParaRPr lang="en-US" dirty="0"/>
          </a:p>
        </p:txBody>
      </p:sp>
      <p:sp>
        <p:nvSpPr>
          <p:cNvPr id="3" name="Θέση περιεχομένου 2">
            <a:extLst>
              <a:ext uri="{FF2B5EF4-FFF2-40B4-BE49-F238E27FC236}">
                <a16:creationId xmlns:a16="http://schemas.microsoft.com/office/drawing/2014/main" id="{F2AECE79-C90A-0052-7591-D5935496E8DB}"/>
              </a:ext>
            </a:extLst>
          </p:cNvPr>
          <p:cNvSpPr>
            <a:spLocks noGrp="1"/>
          </p:cNvSpPr>
          <p:nvPr>
            <p:ph idx="1"/>
          </p:nvPr>
        </p:nvSpPr>
        <p:spPr>
          <a:xfrm>
            <a:off x="677333" y="2411663"/>
            <a:ext cx="9172520" cy="3836738"/>
          </a:xfrm>
        </p:spPr>
        <p:txBody>
          <a:bodyPr>
            <a:normAutofit/>
          </a:bodyPr>
          <a:lstStyle/>
          <a:p>
            <a:pPr algn="just"/>
            <a:r>
              <a:rPr lang="en-US" dirty="0">
                <a:solidFill>
                  <a:srgbClr val="FF0000"/>
                </a:solidFill>
              </a:rPr>
              <a:t>Debonding of the fiber/matrix interface, fiber pullout, and delamination fracture </a:t>
            </a:r>
            <a:r>
              <a:rPr lang="en-US" dirty="0"/>
              <a:t>are some of the features that are commonly observed in fiber reinforced composites;  </a:t>
            </a:r>
            <a:r>
              <a:rPr lang="en-US" dirty="0">
                <a:sym typeface="Wingdings" panose="05000000000000000000" pitchFamily="2" charset="2"/>
              </a:rPr>
              <a:t> </a:t>
            </a:r>
            <a:r>
              <a:rPr lang="en-US" dirty="0"/>
              <a:t>these modes of fracture are not observed in conventional, monolithic materials.</a:t>
            </a:r>
          </a:p>
          <a:p>
            <a:pPr algn="just"/>
            <a:r>
              <a:rPr lang="en-US" dirty="0"/>
              <a:t>The final fracture of the composite will generally involve some fiber pullout.</a:t>
            </a:r>
          </a:p>
          <a:p>
            <a:pPr algn="just"/>
            <a:r>
              <a:rPr lang="en-US" dirty="0"/>
              <a:t>If this fiber is pulled out, the bonding between the matrix and the fiber will produce a shear stress </a:t>
            </a:r>
            <a:r>
              <a:rPr lang="el-GR" dirty="0"/>
              <a:t>τ</a:t>
            </a:r>
            <a:r>
              <a:rPr lang="en-US" dirty="0"/>
              <a:t> parallel to the fiber surface.</a:t>
            </a:r>
            <a:endParaRPr lang="el-GR" dirty="0"/>
          </a:p>
          <a:p>
            <a:pPr algn="just"/>
            <a:r>
              <a:rPr lang="en-US" dirty="0">
                <a:solidFill>
                  <a:srgbClr val="FF0000"/>
                </a:solidFill>
              </a:rPr>
              <a:t>For maximum fiber strengthening, we would</a:t>
            </a:r>
            <a:r>
              <a:rPr lang="el-GR" dirty="0">
                <a:solidFill>
                  <a:srgbClr val="FF0000"/>
                </a:solidFill>
              </a:rPr>
              <a:t> </a:t>
            </a:r>
            <a:r>
              <a:rPr lang="en-US" dirty="0">
                <a:solidFill>
                  <a:srgbClr val="FF0000"/>
                </a:solidFill>
              </a:rPr>
              <a:t>like the fiber to break rather than be pulled out of the matrix</a:t>
            </a:r>
            <a:endParaRPr lang="el-GR" dirty="0">
              <a:solidFill>
                <a:srgbClr val="FF0000"/>
              </a:solidFill>
            </a:endParaRPr>
          </a:p>
          <a:p>
            <a:pPr algn="just"/>
            <a:r>
              <a:rPr lang="en-US" dirty="0">
                <a:solidFill>
                  <a:srgbClr val="FF0000"/>
                </a:solidFill>
              </a:rPr>
              <a:t>From a toughness</a:t>
            </a:r>
            <a:r>
              <a:rPr lang="el-GR" dirty="0">
                <a:solidFill>
                  <a:srgbClr val="FF0000"/>
                </a:solidFill>
              </a:rPr>
              <a:t> </a:t>
            </a:r>
            <a:r>
              <a:rPr lang="en-US" dirty="0">
                <a:solidFill>
                  <a:srgbClr val="FF0000"/>
                </a:solidFill>
              </a:rPr>
              <a:t>point of view, however, fiber pullout may be more desirable.</a:t>
            </a:r>
          </a:p>
        </p:txBody>
      </p:sp>
    </p:spTree>
    <p:extLst>
      <p:ext uri="{BB962C8B-B14F-4D97-AF65-F5344CB8AC3E}">
        <p14:creationId xmlns:p14="http://schemas.microsoft.com/office/powerpoint/2010/main" val="25684915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599"/>
            <a:ext cx="10727267" cy="1802063"/>
          </a:xfrm>
        </p:spPr>
        <p:txBody>
          <a:bodyPr>
            <a:normAutofit fontScale="90000"/>
          </a:bodyPr>
          <a:lstStyle/>
          <a:p>
            <a:r>
              <a:rPr lang="en-US" dirty="0"/>
              <a:t>Monotonic Strength and Fracture</a:t>
            </a:r>
            <a:br>
              <a:rPr lang="en-US" dirty="0"/>
            </a:br>
            <a:r>
              <a:rPr lang="en-US" dirty="0"/>
              <a:t>Fracture Modes in Tension – </a:t>
            </a:r>
            <a:br>
              <a:rPr lang="en-US" dirty="0"/>
            </a:br>
            <a:r>
              <a:rPr lang="en-US" dirty="0"/>
              <a:t>Debonding, Fiber Pullout, and Delamination Fracture</a:t>
            </a:r>
            <a:br>
              <a:rPr lang="en-US" dirty="0"/>
            </a:br>
            <a:endParaRPr lang="en-US" dirty="0"/>
          </a:p>
        </p:txBody>
      </p:sp>
      <p:sp>
        <p:nvSpPr>
          <p:cNvPr id="3" name="Θέση περιεχομένου 2">
            <a:extLst>
              <a:ext uri="{FF2B5EF4-FFF2-40B4-BE49-F238E27FC236}">
                <a16:creationId xmlns:a16="http://schemas.microsoft.com/office/drawing/2014/main" id="{F2AECE79-C90A-0052-7591-D5935496E8DB}"/>
              </a:ext>
            </a:extLst>
          </p:cNvPr>
          <p:cNvSpPr>
            <a:spLocks noGrp="1"/>
          </p:cNvSpPr>
          <p:nvPr>
            <p:ph idx="1"/>
          </p:nvPr>
        </p:nvSpPr>
        <p:spPr>
          <a:xfrm>
            <a:off x="677334" y="2411663"/>
            <a:ext cx="5194078" cy="3836738"/>
          </a:xfrm>
        </p:spPr>
        <p:txBody>
          <a:bodyPr>
            <a:normAutofit/>
          </a:bodyPr>
          <a:lstStyle/>
          <a:p>
            <a:pPr algn="l"/>
            <a:r>
              <a:rPr lang="en-US" dirty="0"/>
              <a:t>Real fibers do not have uniform properties but rather show a statistical distribution. </a:t>
            </a:r>
            <a:r>
              <a:rPr lang="en-US" dirty="0">
                <a:sym typeface="Wingdings" panose="05000000000000000000" pitchFamily="2" charset="2"/>
              </a:rPr>
              <a:t> </a:t>
            </a:r>
            <a:r>
              <a:rPr lang="en-US" sz="1800" b="0" i="0" u="none" strike="noStrike" baseline="0" dirty="0">
                <a:latin typeface="AdvTT5ada87cc7"/>
              </a:rPr>
              <a:t>Weak points are distributed along the </a:t>
            </a:r>
            <a:r>
              <a:rPr lang="en-US" sz="1800" b="0" i="0" u="none" strike="noStrike" baseline="0" dirty="0">
                <a:latin typeface="AdvTT5ada87cc+fb23"/>
              </a:rPr>
              <a:t>fi</a:t>
            </a:r>
            <a:r>
              <a:rPr lang="en-US" sz="1800" b="0" i="0" u="none" strike="noStrike" baseline="0" dirty="0">
                <a:latin typeface="AdvTT5ada87cc7"/>
              </a:rPr>
              <a:t>ber length.</a:t>
            </a:r>
            <a:endParaRPr lang="en-US" dirty="0"/>
          </a:p>
          <a:p>
            <a:pPr algn="just"/>
            <a:r>
              <a:rPr lang="en-US" dirty="0"/>
              <a:t>It is more than likely that a fiber would break away from the main fracture plane.</a:t>
            </a:r>
          </a:p>
          <a:p>
            <a:pPr algn="just"/>
            <a:r>
              <a:rPr lang="en-US" dirty="0"/>
              <a:t>Interfacial debonding occurs around the fiber breakpoint. </a:t>
            </a:r>
          </a:p>
          <a:p>
            <a:pPr algn="just"/>
            <a:r>
              <a:rPr lang="en-US" dirty="0"/>
              <a:t>The broken fiber parts are pulled out from their cylindrical holes in the matrix during further straining.</a:t>
            </a:r>
          </a:p>
        </p:txBody>
      </p:sp>
      <p:pic>
        <p:nvPicPr>
          <p:cNvPr id="5" name="Εικόνα 4">
            <a:extLst>
              <a:ext uri="{FF2B5EF4-FFF2-40B4-BE49-F238E27FC236}">
                <a16:creationId xmlns:a16="http://schemas.microsoft.com/office/drawing/2014/main" id="{C08050B3-C264-EEEC-FC1D-7ACCC08A7D70}"/>
              </a:ext>
            </a:extLst>
          </p:cNvPr>
          <p:cNvPicPr>
            <a:picLocks noChangeAspect="1"/>
          </p:cNvPicPr>
          <p:nvPr/>
        </p:nvPicPr>
        <p:blipFill>
          <a:blip r:embed="rId2"/>
          <a:stretch>
            <a:fillRect/>
          </a:stretch>
        </p:blipFill>
        <p:spPr>
          <a:xfrm>
            <a:off x="5871412" y="2943374"/>
            <a:ext cx="5311345" cy="1802063"/>
          </a:xfrm>
          <a:prstGeom prst="rect">
            <a:avLst/>
          </a:prstGeom>
        </p:spPr>
      </p:pic>
      <p:sp>
        <p:nvSpPr>
          <p:cNvPr id="7" name="TextBox 6">
            <a:extLst>
              <a:ext uri="{FF2B5EF4-FFF2-40B4-BE49-F238E27FC236}">
                <a16:creationId xmlns:a16="http://schemas.microsoft.com/office/drawing/2014/main" id="{8F3E5C1D-67F0-6949-2849-B0BACBF39247}"/>
              </a:ext>
            </a:extLst>
          </p:cNvPr>
          <p:cNvSpPr txBox="1"/>
          <p:nvPr/>
        </p:nvSpPr>
        <p:spPr>
          <a:xfrm>
            <a:off x="6376738" y="4745437"/>
            <a:ext cx="4300693" cy="646331"/>
          </a:xfrm>
          <a:prstGeom prst="rect">
            <a:avLst/>
          </a:prstGeom>
        </p:spPr>
        <p:txBody>
          <a:bodyPr wrap="square">
            <a:spAutoFit/>
          </a:bodyPr>
          <a:lstStyle/>
          <a:p>
            <a:pPr algn="ctr"/>
            <a:r>
              <a:rPr lang="en-US" dirty="0">
                <a:solidFill>
                  <a:schemeClr val="tx1">
                    <a:lumMod val="75000"/>
                    <a:lumOff val="25000"/>
                  </a:schemeClr>
                </a:solidFill>
              </a:rPr>
              <a:t>A fiber of length l, embedded in a matrix, being pulled out</a:t>
            </a:r>
          </a:p>
        </p:txBody>
      </p:sp>
    </p:spTree>
    <p:extLst>
      <p:ext uri="{BB962C8B-B14F-4D97-AF65-F5344CB8AC3E}">
        <p14:creationId xmlns:p14="http://schemas.microsoft.com/office/powerpoint/2010/main" val="16694817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10727267" cy="1475874"/>
          </a:xfrm>
        </p:spPr>
        <p:txBody>
          <a:bodyPr>
            <a:normAutofit fontScale="90000"/>
          </a:bodyPr>
          <a:lstStyle/>
          <a:p>
            <a:r>
              <a:rPr lang="en-US" dirty="0"/>
              <a:t>Monotonic Strength and Fracture</a:t>
            </a:r>
            <a:br>
              <a:rPr lang="en-US" dirty="0"/>
            </a:br>
            <a:r>
              <a:rPr lang="en-US" dirty="0" err="1"/>
              <a:t>Fracture</a:t>
            </a:r>
            <a:r>
              <a:rPr lang="en-US" dirty="0"/>
              <a:t> Modes in Tension - Debonding, Fiber Pullout, and Delamination Fracture</a:t>
            </a:r>
            <a:br>
              <a:rPr lang="en-US" dirty="0"/>
            </a:br>
            <a:endParaRPr lang="en-US" dirty="0"/>
          </a:p>
        </p:txBody>
      </p:sp>
      <p:sp>
        <p:nvSpPr>
          <p:cNvPr id="3" name="Θέση περιεχομένου 2">
            <a:extLst>
              <a:ext uri="{FF2B5EF4-FFF2-40B4-BE49-F238E27FC236}">
                <a16:creationId xmlns:a16="http://schemas.microsoft.com/office/drawing/2014/main" id="{F2AECE79-C90A-0052-7591-D5935496E8DB}"/>
              </a:ext>
            </a:extLst>
          </p:cNvPr>
          <p:cNvSpPr>
            <a:spLocks noGrp="1"/>
          </p:cNvSpPr>
          <p:nvPr>
            <p:ph idx="1"/>
          </p:nvPr>
        </p:nvSpPr>
        <p:spPr>
          <a:xfrm>
            <a:off x="6096000" y="3625517"/>
            <a:ext cx="3577390" cy="2839452"/>
          </a:xfrm>
        </p:spPr>
        <p:txBody>
          <a:bodyPr>
            <a:normAutofit/>
          </a:bodyPr>
          <a:lstStyle/>
          <a:p>
            <a:pPr marL="0" indent="0">
              <a:buNone/>
            </a:pPr>
            <a:r>
              <a:rPr lang="en-US" dirty="0"/>
              <a:t>(a)</a:t>
            </a:r>
            <a:r>
              <a:rPr lang="el-GR" dirty="0"/>
              <a:t> </a:t>
            </a:r>
            <a:r>
              <a:rPr lang="en-US" dirty="0"/>
              <a:t>Schematic of fiber pullout in a continuous fiber composite. </a:t>
            </a:r>
            <a:endParaRPr lang="el-GR" dirty="0"/>
          </a:p>
          <a:p>
            <a:pPr marL="0" indent="0">
              <a:buNone/>
            </a:pPr>
            <a:r>
              <a:rPr lang="en-US" dirty="0"/>
              <a:t>(b)</a:t>
            </a:r>
            <a:r>
              <a:rPr lang="el-GR" dirty="0"/>
              <a:t> </a:t>
            </a:r>
            <a:r>
              <a:rPr lang="en-US" dirty="0"/>
              <a:t>Fiber pullout in a B/Al system. Fiber diameter is 140 </a:t>
            </a:r>
            <a:r>
              <a:rPr lang="el-GR" dirty="0"/>
              <a:t>μ</a:t>
            </a:r>
            <a:r>
              <a:rPr lang="en-US" dirty="0"/>
              <a:t>m. </a:t>
            </a:r>
            <a:endParaRPr lang="el-GR" dirty="0"/>
          </a:p>
          <a:p>
            <a:pPr marL="0" indent="0">
              <a:buNone/>
            </a:pPr>
            <a:r>
              <a:rPr lang="el-GR" dirty="0"/>
              <a:t>(</a:t>
            </a:r>
            <a:r>
              <a:rPr lang="en-US" dirty="0"/>
              <a:t>c</a:t>
            </a:r>
            <a:r>
              <a:rPr lang="el-GR" dirty="0"/>
              <a:t>)</a:t>
            </a:r>
            <a:r>
              <a:rPr lang="en-US" dirty="0"/>
              <a:t> Schematic of an isolated fiber pullout through a distance x against an interfacial shear stress,</a:t>
            </a:r>
            <a:r>
              <a:rPr lang="el-GR" dirty="0"/>
              <a:t>τ</a:t>
            </a:r>
            <a:r>
              <a:rPr lang="en-US" baseline="30000" dirty="0" err="1"/>
              <a:t>i</a:t>
            </a:r>
            <a:endParaRPr lang="en-US" baseline="30000" dirty="0"/>
          </a:p>
        </p:txBody>
      </p:sp>
      <p:pic>
        <p:nvPicPr>
          <p:cNvPr id="6" name="Εικόνα 5">
            <a:extLst>
              <a:ext uri="{FF2B5EF4-FFF2-40B4-BE49-F238E27FC236}">
                <a16:creationId xmlns:a16="http://schemas.microsoft.com/office/drawing/2014/main" id="{A9F7EF24-CF56-9EC3-3152-EEC52E047C8C}"/>
              </a:ext>
            </a:extLst>
          </p:cNvPr>
          <p:cNvPicPr>
            <a:picLocks noChangeAspect="1"/>
          </p:cNvPicPr>
          <p:nvPr/>
        </p:nvPicPr>
        <p:blipFill>
          <a:blip r:embed="rId2"/>
          <a:stretch>
            <a:fillRect/>
          </a:stretch>
        </p:blipFill>
        <p:spPr>
          <a:xfrm>
            <a:off x="677333" y="2249834"/>
            <a:ext cx="4889874" cy="4215135"/>
          </a:xfrm>
          <a:prstGeom prst="rect">
            <a:avLst/>
          </a:prstGeom>
        </p:spPr>
      </p:pic>
    </p:spTree>
    <p:extLst>
      <p:ext uri="{BB962C8B-B14F-4D97-AF65-F5344CB8AC3E}">
        <p14:creationId xmlns:p14="http://schemas.microsoft.com/office/powerpoint/2010/main" val="36836458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599"/>
            <a:ext cx="10727267" cy="1802063"/>
          </a:xfrm>
        </p:spPr>
        <p:txBody>
          <a:bodyPr>
            <a:normAutofit fontScale="90000"/>
          </a:bodyPr>
          <a:lstStyle/>
          <a:p>
            <a:r>
              <a:rPr lang="en-US" dirty="0"/>
              <a:t>Monotonic Strength and Fracture</a:t>
            </a:r>
            <a:br>
              <a:rPr lang="en-US" dirty="0"/>
            </a:br>
            <a:r>
              <a:rPr lang="en-US" dirty="0"/>
              <a:t>Fracture Modes in Tension – </a:t>
            </a:r>
            <a:br>
              <a:rPr lang="en-US" dirty="0"/>
            </a:br>
            <a:r>
              <a:rPr lang="en-US" dirty="0"/>
              <a:t>Debonding, Fiber Pullout, and Delamination Fracture</a:t>
            </a:r>
            <a:br>
              <a:rPr lang="en-US" dirty="0"/>
            </a:br>
            <a:endParaRPr lang="en-US" dirty="0"/>
          </a:p>
        </p:txBody>
      </p:sp>
      <p:sp>
        <p:nvSpPr>
          <p:cNvPr id="3" name="Θέση περιεχομένου 2">
            <a:extLst>
              <a:ext uri="{FF2B5EF4-FFF2-40B4-BE49-F238E27FC236}">
                <a16:creationId xmlns:a16="http://schemas.microsoft.com/office/drawing/2014/main" id="{F2AECE79-C90A-0052-7591-D5935496E8DB}"/>
              </a:ext>
            </a:extLst>
          </p:cNvPr>
          <p:cNvSpPr>
            <a:spLocks noGrp="1"/>
          </p:cNvSpPr>
          <p:nvPr>
            <p:ph idx="1"/>
          </p:nvPr>
        </p:nvSpPr>
        <p:spPr>
          <a:xfrm>
            <a:off x="677333" y="2411663"/>
            <a:ext cx="9172520" cy="3836738"/>
          </a:xfrm>
        </p:spPr>
        <p:txBody>
          <a:bodyPr>
            <a:normAutofit/>
          </a:bodyPr>
          <a:lstStyle/>
          <a:p>
            <a:pPr algn="just"/>
            <a:r>
              <a:rPr lang="en-US" dirty="0">
                <a:solidFill>
                  <a:srgbClr val="FF0000"/>
                </a:solidFill>
              </a:rPr>
              <a:t>In general, fiber pullout provides a more significant contribution to composite</a:t>
            </a:r>
            <a:r>
              <a:rPr lang="el-GR" dirty="0">
                <a:solidFill>
                  <a:srgbClr val="FF0000"/>
                </a:solidFill>
              </a:rPr>
              <a:t> </a:t>
            </a:r>
            <a:r>
              <a:rPr lang="en-US" dirty="0">
                <a:solidFill>
                  <a:srgbClr val="FF0000"/>
                </a:solidFill>
              </a:rPr>
              <a:t>fracture toughness than fiber/matrix debonding.</a:t>
            </a:r>
            <a:endParaRPr lang="el-GR" dirty="0">
              <a:solidFill>
                <a:srgbClr val="FF0000"/>
              </a:solidFill>
            </a:endParaRPr>
          </a:p>
          <a:p>
            <a:pPr algn="just"/>
            <a:r>
              <a:rPr lang="en-US" dirty="0"/>
              <a:t>Debonding must precede pullout.</a:t>
            </a:r>
          </a:p>
          <a:p>
            <a:pPr algn="just"/>
            <a:r>
              <a:rPr lang="en-US" dirty="0"/>
              <a:t>Work is done in the debonding process as well as in fiber pullout against frictional resistance at the interface.</a:t>
            </a:r>
          </a:p>
          <a:p>
            <a:pPr algn="just"/>
            <a:r>
              <a:rPr lang="en-US" dirty="0">
                <a:solidFill>
                  <a:srgbClr val="FF0000"/>
                </a:solidFill>
              </a:rPr>
              <a:t>As the fiber length increases, an increasing fiber length will be pulled out.</a:t>
            </a:r>
          </a:p>
          <a:p>
            <a:pPr algn="just"/>
            <a:r>
              <a:rPr lang="en-US" dirty="0"/>
              <a:t>The fiber length l should be large but close to l</a:t>
            </a:r>
            <a:r>
              <a:rPr lang="en-US" baseline="-25000" dirty="0"/>
              <a:t>c</a:t>
            </a:r>
            <a:r>
              <a:rPr lang="en-US" dirty="0"/>
              <a:t> for maximizing the fiber pullout work and to prevent the composite from separating into two halves. </a:t>
            </a:r>
          </a:p>
          <a:p>
            <a:pPr algn="just"/>
            <a:r>
              <a:rPr lang="en-US" dirty="0"/>
              <a:t>It should be recognized at the same time that for l &lt; lc, the fiber will not get loaded to its maximum possible strength level and thus full fiber strengthening potential will not be realized</a:t>
            </a:r>
          </a:p>
        </p:txBody>
      </p:sp>
    </p:spTree>
    <p:extLst>
      <p:ext uri="{BB962C8B-B14F-4D97-AF65-F5344CB8AC3E}">
        <p14:creationId xmlns:p14="http://schemas.microsoft.com/office/powerpoint/2010/main" val="33809727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10727267" cy="1475874"/>
          </a:xfrm>
        </p:spPr>
        <p:txBody>
          <a:bodyPr>
            <a:normAutofit fontScale="90000"/>
          </a:bodyPr>
          <a:lstStyle/>
          <a:p>
            <a:r>
              <a:rPr lang="en-US" dirty="0"/>
              <a:t>Monotonic Strength and Fracture</a:t>
            </a:r>
            <a:br>
              <a:rPr lang="en-US" dirty="0"/>
            </a:br>
            <a:r>
              <a:rPr lang="en-US" dirty="0" err="1"/>
              <a:t>Fracture</a:t>
            </a:r>
            <a:r>
              <a:rPr lang="en-US" dirty="0"/>
              <a:t> Modes in Tension - Debonding, Fiber Pullout, and Delamination Fracture</a:t>
            </a:r>
            <a:br>
              <a:rPr lang="en-US" dirty="0"/>
            </a:br>
            <a:endParaRPr lang="en-US" dirty="0"/>
          </a:p>
        </p:txBody>
      </p:sp>
      <p:sp>
        <p:nvSpPr>
          <p:cNvPr id="3" name="Θέση περιεχομένου 2">
            <a:extLst>
              <a:ext uri="{FF2B5EF4-FFF2-40B4-BE49-F238E27FC236}">
                <a16:creationId xmlns:a16="http://schemas.microsoft.com/office/drawing/2014/main" id="{F2AECE79-C90A-0052-7591-D5935496E8DB}"/>
              </a:ext>
            </a:extLst>
          </p:cNvPr>
          <p:cNvSpPr>
            <a:spLocks noGrp="1"/>
          </p:cNvSpPr>
          <p:nvPr>
            <p:ph idx="1"/>
          </p:nvPr>
        </p:nvSpPr>
        <p:spPr>
          <a:xfrm>
            <a:off x="6096000" y="5502060"/>
            <a:ext cx="3577390" cy="746340"/>
          </a:xfrm>
        </p:spPr>
        <p:txBody>
          <a:bodyPr>
            <a:normAutofit/>
          </a:bodyPr>
          <a:lstStyle/>
          <a:p>
            <a:pPr marL="0" indent="0" algn="ctr">
              <a:buNone/>
            </a:pPr>
            <a:r>
              <a:rPr lang="en-US" dirty="0"/>
              <a:t>Variation of work done in fiber pullout with fiber length</a:t>
            </a:r>
            <a:endParaRPr lang="en-US" baseline="30000" dirty="0"/>
          </a:p>
        </p:txBody>
      </p:sp>
      <p:pic>
        <p:nvPicPr>
          <p:cNvPr id="5" name="Εικόνα 4">
            <a:extLst>
              <a:ext uri="{FF2B5EF4-FFF2-40B4-BE49-F238E27FC236}">
                <a16:creationId xmlns:a16="http://schemas.microsoft.com/office/drawing/2014/main" id="{B72C4113-EBF2-D39C-B8F3-CD8E7ED4801B}"/>
              </a:ext>
            </a:extLst>
          </p:cNvPr>
          <p:cNvPicPr>
            <a:picLocks noChangeAspect="1"/>
          </p:cNvPicPr>
          <p:nvPr/>
        </p:nvPicPr>
        <p:blipFill>
          <a:blip r:embed="rId2"/>
          <a:stretch>
            <a:fillRect/>
          </a:stretch>
        </p:blipFill>
        <p:spPr>
          <a:xfrm>
            <a:off x="677333" y="2085474"/>
            <a:ext cx="5236384" cy="4162926"/>
          </a:xfrm>
          <a:prstGeom prst="rect">
            <a:avLst/>
          </a:prstGeom>
        </p:spPr>
      </p:pic>
    </p:spTree>
    <p:extLst>
      <p:ext uri="{BB962C8B-B14F-4D97-AF65-F5344CB8AC3E}">
        <p14:creationId xmlns:p14="http://schemas.microsoft.com/office/powerpoint/2010/main" val="41987891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599"/>
            <a:ext cx="10727267" cy="1802063"/>
          </a:xfrm>
        </p:spPr>
        <p:txBody>
          <a:bodyPr>
            <a:normAutofit fontScale="90000"/>
          </a:bodyPr>
          <a:lstStyle/>
          <a:p>
            <a:r>
              <a:rPr lang="en-US" dirty="0"/>
              <a:t>Monotonic Strength and Fracture</a:t>
            </a:r>
            <a:br>
              <a:rPr lang="en-US" dirty="0"/>
            </a:br>
            <a:r>
              <a:rPr lang="en-US" dirty="0"/>
              <a:t>Fracture Modes in Tension – </a:t>
            </a:r>
            <a:br>
              <a:rPr lang="en-US" dirty="0"/>
            </a:br>
            <a:r>
              <a:rPr lang="en-US" dirty="0"/>
              <a:t>Debonding, Fiber Pullout, and Delamination Fracture</a:t>
            </a:r>
            <a:br>
              <a:rPr lang="en-US" dirty="0"/>
            </a:br>
            <a:endParaRPr lang="en-US" dirty="0"/>
          </a:p>
        </p:txBody>
      </p:sp>
      <p:sp>
        <p:nvSpPr>
          <p:cNvPr id="3" name="Θέση περιεχομένου 2">
            <a:extLst>
              <a:ext uri="{FF2B5EF4-FFF2-40B4-BE49-F238E27FC236}">
                <a16:creationId xmlns:a16="http://schemas.microsoft.com/office/drawing/2014/main" id="{F2AECE79-C90A-0052-7591-D5935496E8DB}"/>
              </a:ext>
            </a:extLst>
          </p:cNvPr>
          <p:cNvSpPr>
            <a:spLocks noGrp="1"/>
          </p:cNvSpPr>
          <p:nvPr>
            <p:ph idx="1"/>
          </p:nvPr>
        </p:nvSpPr>
        <p:spPr>
          <a:xfrm>
            <a:off x="677333" y="2411663"/>
            <a:ext cx="5607353" cy="3836738"/>
          </a:xfrm>
        </p:spPr>
        <p:txBody>
          <a:bodyPr>
            <a:normAutofit/>
          </a:bodyPr>
          <a:lstStyle/>
          <a:p>
            <a:pPr algn="just"/>
            <a:r>
              <a:rPr lang="en-US" dirty="0"/>
              <a:t>One measure of fracture toughness can loosely be defined as resistance to crack propagation. </a:t>
            </a:r>
          </a:p>
          <a:p>
            <a:pPr algn="just"/>
            <a:r>
              <a:rPr lang="en-US" dirty="0"/>
              <a:t>Consider a fiber reinforced composite containing a crack transverse to the fibers. In such a situation, we can increase the crack propagation resistance by one of the following means, each of which involves additional work: </a:t>
            </a:r>
          </a:p>
          <a:p>
            <a:pPr marL="800100" lvl="1" indent="-342900" algn="just">
              <a:buAutoNum type="arabicPeriod"/>
            </a:pPr>
            <a:r>
              <a:rPr lang="en-US" dirty="0"/>
              <a:t>Plastic deformation of the matrix (applicable in a metal matrix). </a:t>
            </a:r>
          </a:p>
          <a:p>
            <a:pPr marL="800100" lvl="1" indent="-342900" algn="just">
              <a:buAutoNum type="arabicPeriod"/>
            </a:pPr>
            <a:r>
              <a:rPr lang="en-US" dirty="0"/>
              <a:t>2. Presence of weak interfaces, fiber/matrix separation, and deflection of the crack. </a:t>
            </a:r>
          </a:p>
          <a:p>
            <a:pPr marL="800100" lvl="1" indent="-342900" algn="just">
              <a:buAutoNum type="arabicPeriod"/>
            </a:pPr>
            <a:r>
              <a:rPr lang="en-US" dirty="0"/>
              <a:t>3. Fiber pullout.</a:t>
            </a:r>
            <a:endParaRPr lang="el-GR" dirty="0"/>
          </a:p>
        </p:txBody>
      </p:sp>
      <p:pic>
        <p:nvPicPr>
          <p:cNvPr id="5" name="Εικόνα 4">
            <a:extLst>
              <a:ext uri="{FF2B5EF4-FFF2-40B4-BE49-F238E27FC236}">
                <a16:creationId xmlns:a16="http://schemas.microsoft.com/office/drawing/2014/main" id="{B0CC0388-AC1B-C484-F5E1-728FDE5B96E9}"/>
              </a:ext>
            </a:extLst>
          </p:cNvPr>
          <p:cNvPicPr>
            <a:picLocks noChangeAspect="1"/>
          </p:cNvPicPr>
          <p:nvPr/>
        </p:nvPicPr>
        <p:blipFill>
          <a:blip r:embed="rId2"/>
          <a:stretch>
            <a:fillRect/>
          </a:stretch>
        </p:blipFill>
        <p:spPr>
          <a:xfrm>
            <a:off x="6720115" y="2413214"/>
            <a:ext cx="2907695" cy="3662578"/>
          </a:xfrm>
          <a:prstGeom prst="rect">
            <a:avLst/>
          </a:prstGeom>
        </p:spPr>
      </p:pic>
      <p:sp>
        <p:nvSpPr>
          <p:cNvPr id="7" name="TextBox 6">
            <a:extLst>
              <a:ext uri="{FF2B5EF4-FFF2-40B4-BE49-F238E27FC236}">
                <a16:creationId xmlns:a16="http://schemas.microsoft.com/office/drawing/2014/main" id="{AE660004-79CE-DFEF-CEDB-7366D4372C9F}"/>
              </a:ext>
            </a:extLst>
          </p:cNvPr>
          <p:cNvSpPr txBox="1"/>
          <p:nvPr/>
        </p:nvSpPr>
        <p:spPr>
          <a:xfrm>
            <a:off x="5113867" y="6075792"/>
            <a:ext cx="6120190" cy="646331"/>
          </a:xfrm>
          <a:prstGeom prst="rect">
            <a:avLst/>
          </a:prstGeom>
          <a:noFill/>
        </p:spPr>
        <p:txBody>
          <a:bodyPr wrap="square">
            <a:spAutoFit/>
          </a:bodyPr>
          <a:lstStyle/>
          <a:p>
            <a:pPr algn="ctr"/>
            <a:r>
              <a:rPr lang="en-US" dirty="0">
                <a:solidFill>
                  <a:schemeClr val="tx1">
                    <a:lumMod val="75000"/>
                    <a:lumOff val="25000"/>
                  </a:schemeClr>
                </a:solidFill>
              </a:rPr>
              <a:t>A delamination type fracture of Kevlar/epoxy composite. Note the characteristic fibrillation in the fiber</a:t>
            </a:r>
          </a:p>
        </p:txBody>
      </p:sp>
    </p:spTree>
    <p:extLst>
      <p:ext uri="{BB962C8B-B14F-4D97-AF65-F5344CB8AC3E}">
        <p14:creationId xmlns:p14="http://schemas.microsoft.com/office/powerpoint/2010/main" val="24027230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10727267" cy="1349830"/>
          </a:xfrm>
        </p:spPr>
        <p:txBody>
          <a:bodyPr>
            <a:normAutofit/>
          </a:bodyPr>
          <a:lstStyle/>
          <a:p>
            <a:r>
              <a:rPr lang="en-US" dirty="0"/>
              <a:t>Monotonic Strength and Fracture</a:t>
            </a:r>
            <a:br>
              <a:rPr lang="en-US" dirty="0"/>
            </a:br>
            <a:r>
              <a:rPr lang="en-US" dirty="0"/>
              <a:t>Effect of Variability of Fiber Strength</a:t>
            </a:r>
          </a:p>
        </p:txBody>
      </p:sp>
      <p:sp>
        <p:nvSpPr>
          <p:cNvPr id="3" name="Θέση περιεχομένου 2">
            <a:extLst>
              <a:ext uri="{FF2B5EF4-FFF2-40B4-BE49-F238E27FC236}">
                <a16:creationId xmlns:a16="http://schemas.microsoft.com/office/drawing/2014/main" id="{F2AECE79-C90A-0052-7591-D5935496E8DB}"/>
              </a:ext>
            </a:extLst>
          </p:cNvPr>
          <p:cNvSpPr>
            <a:spLocks noGrp="1"/>
          </p:cNvSpPr>
          <p:nvPr>
            <p:ph idx="1"/>
          </p:nvPr>
        </p:nvSpPr>
        <p:spPr>
          <a:xfrm>
            <a:off x="677333" y="2411663"/>
            <a:ext cx="8931124" cy="3836738"/>
          </a:xfrm>
        </p:spPr>
        <p:txBody>
          <a:bodyPr>
            <a:normAutofit/>
          </a:bodyPr>
          <a:lstStyle/>
          <a:p>
            <a:pPr algn="just"/>
            <a:r>
              <a:rPr lang="en-US" dirty="0">
                <a:solidFill>
                  <a:srgbClr val="FF0000"/>
                </a:solidFill>
              </a:rPr>
              <a:t>Most high performance fibers are brittle. </a:t>
            </a:r>
            <a:r>
              <a:rPr lang="en-US" dirty="0">
                <a:solidFill>
                  <a:srgbClr val="FF0000"/>
                </a:solidFill>
                <a:sym typeface="Wingdings" panose="05000000000000000000" pitchFamily="2" charset="2"/>
              </a:rPr>
              <a:t></a:t>
            </a:r>
            <a:r>
              <a:rPr lang="en-US" dirty="0">
                <a:solidFill>
                  <a:srgbClr val="FF0000"/>
                </a:solidFill>
              </a:rPr>
              <a:t> Thus, their strength must be characterized by a statistical distribution function.</a:t>
            </a:r>
            <a:endParaRPr lang="el-GR" dirty="0">
              <a:solidFill>
                <a:srgbClr val="FF0000"/>
              </a:solidFill>
            </a:endParaRPr>
          </a:p>
          <a:p>
            <a:pPr algn="just"/>
            <a:r>
              <a:rPr lang="en-US" dirty="0"/>
              <a:t>There are many statistical distribution functions for the strength of a material.</a:t>
            </a:r>
          </a:p>
          <a:p>
            <a:pPr algn="just"/>
            <a:r>
              <a:rPr lang="en-US" dirty="0"/>
              <a:t>Work is done in the debonding process as well as in fiber pullout against frictional resistance at the interface.</a:t>
            </a:r>
          </a:p>
          <a:p>
            <a:pPr algn="just"/>
            <a:r>
              <a:rPr lang="en-US" dirty="0"/>
              <a:t>For brittle materials, a distribution function called the Weibull statistical distribution function (named after the Swedish engineer who first proposed it) has been found to characterize the strength of fairly well</a:t>
            </a:r>
          </a:p>
          <a:p>
            <a:pPr algn="just"/>
            <a:r>
              <a:rPr lang="en-US" dirty="0"/>
              <a:t>For high strength fibers also, the Weibull treatment of strength has been found to be quite adequate</a:t>
            </a:r>
          </a:p>
        </p:txBody>
      </p:sp>
    </p:spTree>
    <p:extLst>
      <p:ext uri="{BB962C8B-B14F-4D97-AF65-F5344CB8AC3E}">
        <p14:creationId xmlns:p14="http://schemas.microsoft.com/office/powerpoint/2010/main" val="26114747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5D82111-FC39-7741-9B84-CCBB52F995CD}"/>
              </a:ext>
            </a:extLst>
          </p:cNvPr>
          <p:cNvSpPr>
            <a:spLocks noGrp="1"/>
          </p:cNvSpPr>
          <p:nvPr>
            <p:ph type="title"/>
          </p:nvPr>
        </p:nvSpPr>
        <p:spPr/>
        <p:txBody>
          <a:bodyPr/>
          <a:lstStyle/>
          <a:p>
            <a:r>
              <a:rPr lang="en-US" dirty="0"/>
              <a:t>Micromechanics  </a:t>
            </a:r>
            <a:br>
              <a:rPr lang="en-US" dirty="0"/>
            </a:br>
            <a:r>
              <a:rPr lang="en-US" dirty="0"/>
              <a:t>Micromechanical Approaches </a:t>
            </a:r>
          </a:p>
        </p:txBody>
      </p:sp>
      <p:pic>
        <p:nvPicPr>
          <p:cNvPr id="7" name="Θέση περιεχομένου 6">
            <a:extLst>
              <a:ext uri="{FF2B5EF4-FFF2-40B4-BE49-F238E27FC236}">
                <a16:creationId xmlns:a16="http://schemas.microsoft.com/office/drawing/2014/main" id="{E7075C2E-FB9B-2A08-91E0-422EA79FCBD9}"/>
              </a:ext>
            </a:extLst>
          </p:cNvPr>
          <p:cNvPicPr>
            <a:picLocks noGrp="1" noChangeAspect="1"/>
          </p:cNvPicPr>
          <p:nvPr>
            <p:ph idx="1"/>
          </p:nvPr>
        </p:nvPicPr>
        <p:blipFill>
          <a:blip r:embed="rId2"/>
          <a:stretch>
            <a:fillRect/>
          </a:stretch>
        </p:blipFill>
        <p:spPr>
          <a:xfrm>
            <a:off x="677334" y="2011713"/>
            <a:ext cx="8596312" cy="3509041"/>
          </a:xfrm>
        </p:spPr>
      </p:pic>
      <p:sp>
        <p:nvSpPr>
          <p:cNvPr id="9" name="TextBox 8">
            <a:extLst>
              <a:ext uri="{FF2B5EF4-FFF2-40B4-BE49-F238E27FC236}">
                <a16:creationId xmlns:a16="http://schemas.microsoft.com/office/drawing/2014/main" id="{6AC771B5-547C-F7D3-18D4-30D7B9206F00}"/>
              </a:ext>
            </a:extLst>
          </p:cNvPr>
          <p:cNvSpPr txBox="1"/>
          <p:nvPr/>
        </p:nvSpPr>
        <p:spPr>
          <a:xfrm>
            <a:off x="1391671" y="5602068"/>
            <a:ext cx="7167637" cy="646331"/>
          </a:xfrm>
          <a:prstGeom prst="rect">
            <a:avLst/>
          </a:prstGeom>
          <a:noFill/>
        </p:spPr>
        <p:txBody>
          <a:bodyPr wrap="square">
            <a:spAutoFit/>
          </a:bodyPr>
          <a:lstStyle/>
          <a:p>
            <a:pPr algn="ctr"/>
            <a:r>
              <a:rPr lang="en-US" dirty="0">
                <a:solidFill>
                  <a:schemeClr val="tx1">
                    <a:lumMod val="75000"/>
                    <a:lumOff val="25000"/>
                  </a:schemeClr>
                </a:solidFill>
              </a:rPr>
              <a:t>Elastic moduli of a transversely isotropic fibrous composite</a:t>
            </a:r>
            <a:br>
              <a:rPr lang="en-US" dirty="0">
                <a:solidFill>
                  <a:schemeClr val="tx1">
                    <a:lumMod val="75000"/>
                    <a:lumOff val="25000"/>
                  </a:schemeClr>
                </a:solidFill>
              </a:rPr>
            </a:br>
            <a:r>
              <a:rPr lang="en-US" dirty="0">
                <a:solidFill>
                  <a:schemeClr val="tx1">
                    <a:lumMod val="75000"/>
                    <a:lumOff val="25000"/>
                  </a:schemeClr>
                </a:solidFill>
              </a:rPr>
              <a:t>Adapted from </a:t>
            </a:r>
            <a:r>
              <a:rPr lang="en-US" dirty="0" err="1">
                <a:solidFill>
                  <a:schemeClr val="tx1">
                    <a:lumMod val="75000"/>
                    <a:lumOff val="25000"/>
                  </a:schemeClr>
                </a:solidFill>
              </a:rPr>
              <a:t>Hashin</a:t>
            </a:r>
            <a:r>
              <a:rPr lang="en-US" dirty="0">
                <a:solidFill>
                  <a:schemeClr val="tx1">
                    <a:lumMod val="75000"/>
                    <a:lumOff val="25000"/>
                  </a:schemeClr>
                </a:solidFill>
              </a:rPr>
              <a:t> and Rosen (1964)</a:t>
            </a:r>
          </a:p>
        </p:txBody>
      </p:sp>
    </p:spTree>
    <p:extLst>
      <p:ext uri="{BB962C8B-B14F-4D97-AF65-F5344CB8AC3E}">
        <p14:creationId xmlns:p14="http://schemas.microsoft.com/office/powerpoint/2010/main" val="18855740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10727267" cy="1349830"/>
          </a:xfrm>
        </p:spPr>
        <p:txBody>
          <a:bodyPr>
            <a:normAutofit/>
          </a:bodyPr>
          <a:lstStyle/>
          <a:p>
            <a:r>
              <a:rPr lang="en-US" dirty="0"/>
              <a:t>Monotonic Strength and Fracture</a:t>
            </a:r>
            <a:br>
              <a:rPr lang="en-US" dirty="0"/>
            </a:br>
            <a:r>
              <a:rPr lang="en-US" dirty="0"/>
              <a:t>Effect of Variability of Fiber Strength</a:t>
            </a:r>
          </a:p>
        </p:txBody>
      </p:sp>
      <p:sp>
        <p:nvSpPr>
          <p:cNvPr id="3" name="Θέση περιεχομένου 2">
            <a:extLst>
              <a:ext uri="{FF2B5EF4-FFF2-40B4-BE49-F238E27FC236}">
                <a16:creationId xmlns:a16="http://schemas.microsoft.com/office/drawing/2014/main" id="{F2AECE79-C90A-0052-7591-D5935496E8DB}"/>
              </a:ext>
            </a:extLst>
          </p:cNvPr>
          <p:cNvSpPr>
            <a:spLocks noGrp="1"/>
          </p:cNvSpPr>
          <p:nvPr>
            <p:ph idx="1"/>
          </p:nvPr>
        </p:nvSpPr>
        <p:spPr>
          <a:xfrm>
            <a:off x="673966" y="5587761"/>
            <a:ext cx="8931124" cy="442687"/>
          </a:xfrm>
        </p:spPr>
        <p:txBody>
          <a:bodyPr>
            <a:noAutofit/>
          </a:bodyPr>
          <a:lstStyle/>
          <a:p>
            <a:pPr marL="0" indent="0" algn="ctr">
              <a:buNone/>
            </a:pPr>
            <a:r>
              <a:rPr lang="en-US" dirty="0"/>
              <a:t>(a) Strength distribution for a brittle material. </a:t>
            </a:r>
            <a:br>
              <a:rPr lang="en-US" dirty="0"/>
            </a:br>
            <a:r>
              <a:rPr lang="en-US" dirty="0"/>
              <a:t>(b) Strength distribution for material with insignificant variability of strength</a:t>
            </a:r>
          </a:p>
        </p:txBody>
      </p:sp>
      <p:pic>
        <p:nvPicPr>
          <p:cNvPr id="5" name="Εικόνα 4">
            <a:extLst>
              <a:ext uri="{FF2B5EF4-FFF2-40B4-BE49-F238E27FC236}">
                <a16:creationId xmlns:a16="http://schemas.microsoft.com/office/drawing/2014/main" id="{945584DB-DF23-B40D-214D-9BA740F33520}"/>
              </a:ext>
            </a:extLst>
          </p:cNvPr>
          <p:cNvPicPr>
            <a:picLocks noChangeAspect="1"/>
          </p:cNvPicPr>
          <p:nvPr/>
        </p:nvPicPr>
        <p:blipFill>
          <a:blip r:embed="rId2"/>
          <a:stretch>
            <a:fillRect/>
          </a:stretch>
        </p:blipFill>
        <p:spPr>
          <a:xfrm>
            <a:off x="673966" y="2096915"/>
            <a:ext cx="8295863" cy="3353361"/>
          </a:xfrm>
          <a:prstGeom prst="rect">
            <a:avLst/>
          </a:prstGeom>
        </p:spPr>
      </p:pic>
    </p:spTree>
    <p:extLst>
      <p:ext uri="{BB962C8B-B14F-4D97-AF65-F5344CB8AC3E}">
        <p14:creationId xmlns:p14="http://schemas.microsoft.com/office/powerpoint/2010/main" val="20359870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10727267" cy="1349830"/>
          </a:xfrm>
        </p:spPr>
        <p:txBody>
          <a:bodyPr>
            <a:normAutofit/>
          </a:bodyPr>
          <a:lstStyle/>
          <a:p>
            <a:r>
              <a:rPr lang="en-US" dirty="0"/>
              <a:t>Monotonic Strength and Fracture</a:t>
            </a:r>
            <a:br>
              <a:rPr lang="en-US" dirty="0"/>
            </a:br>
            <a:r>
              <a:rPr lang="en-US" dirty="0"/>
              <a:t>Effect of Variability of Fiber Strength</a:t>
            </a:r>
          </a:p>
        </p:txBody>
      </p:sp>
      <p:sp>
        <p:nvSpPr>
          <p:cNvPr id="3" name="Θέση περιεχομένου 2">
            <a:extLst>
              <a:ext uri="{FF2B5EF4-FFF2-40B4-BE49-F238E27FC236}">
                <a16:creationId xmlns:a16="http://schemas.microsoft.com/office/drawing/2014/main" id="{F2AECE79-C90A-0052-7591-D5935496E8DB}"/>
              </a:ext>
            </a:extLst>
          </p:cNvPr>
          <p:cNvSpPr>
            <a:spLocks noGrp="1"/>
          </p:cNvSpPr>
          <p:nvPr>
            <p:ph idx="1"/>
          </p:nvPr>
        </p:nvSpPr>
        <p:spPr>
          <a:xfrm>
            <a:off x="1238511" y="5080401"/>
            <a:ext cx="6960548" cy="1270239"/>
          </a:xfrm>
        </p:spPr>
        <p:txBody>
          <a:bodyPr>
            <a:noAutofit/>
          </a:bodyPr>
          <a:lstStyle/>
          <a:p>
            <a:pPr marL="0" indent="0" algn="ctr">
              <a:buNone/>
            </a:pPr>
            <a:r>
              <a:rPr lang="en-US" dirty="0"/>
              <a:t>Normalized mean fiber strength versus fiber length L</a:t>
            </a:r>
          </a:p>
          <a:p>
            <a:pPr marL="0" indent="0" algn="just">
              <a:buNone/>
            </a:pPr>
            <a:r>
              <a:rPr lang="en-US" dirty="0"/>
              <a:t>For b = 10, which corresponds to a </a:t>
            </a:r>
            <a:r>
              <a:rPr lang="el-GR" dirty="0"/>
              <a:t>μ≈ </a:t>
            </a:r>
            <a:r>
              <a:rPr lang="en-US" dirty="0"/>
              <a:t>12%, an order of magnitude increase in fiber length produces a 20% fall in average strength. For b = 4, the corresponding fall in strength is about 50%.</a:t>
            </a:r>
          </a:p>
        </p:txBody>
      </p:sp>
      <p:pic>
        <p:nvPicPr>
          <p:cNvPr id="6" name="Εικόνα 5">
            <a:extLst>
              <a:ext uri="{FF2B5EF4-FFF2-40B4-BE49-F238E27FC236}">
                <a16:creationId xmlns:a16="http://schemas.microsoft.com/office/drawing/2014/main" id="{41FA61E3-C93F-4A44-1B6A-0F01D52FF41B}"/>
              </a:ext>
            </a:extLst>
          </p:cNvPr>
          <p:cNvPicPr>
            <a:picLocks noChangeAspect="1"/>
          </p:cNvPicPr>
          <p:nvPr/>
        </p:nvPicPr>
        <p:blipFill>
          <a:blip r:embed="rId2"/>
          <a:stretch>
            <a:fillRect/>
          </a:stretch>
        </p:blipFill>
        <p:spPr>
          <a:xfrm>
            <a:off x="1733509" y="1959430"/>
            <a:ext cx="5970553" cy="3120971"/>
          </a:xfrm>
          <a:prstGeom prst="rect">
            <a:avLst/>
          </a:prstGeom>
        </p:spPr>
      </p:pic>
    </p:spTree>
    <p:extLst>
      <p:ext uri="{BB962C8B-B14F-4D97-AF65-F5344CB8AC3E}">
        <p14:creationId xmlns:p14="http://schemas.microsoft.com/office/powerpoint/2010/main" val="15068830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10727267" cy="1349830"/>
          </a:xfrm>
        </p:spPr>
        <p:txBody>
          <a:bodyPr>
            <a:normAutofit/>
          </a:bodyPr>
          <a:lstStyle/>
          <a:p>
            <a:r>
              <a:rPr lang="en-US" dirty="0"/>
              <a:t>Monotonic Strength and Fracture</a:t>
            </a:r>
            <a:br>
              <a:rPr lang="en-US" dirty="0"/>
            </a:br>
            <a:r>
              <a:rPr lang="en-US" dirty="0"/>
              <a:t>Effect of Variability of Fiber Strength</a:t>
            </a:r>
          </a:p>
        </p:txBody>
      </p:sp>
      <p:sp>
        <p:nvSpPr>
          <p:cNvPr id="3" name="Θέση περιεχομένου 2">
            <a:extLst>
              <a:ext uri="{FF2B5EF4-FFF2-40B4-BE49-F238E27FC236}">
                <a16:creationId xmlns:a16="http://schemas.microsoft.com/office/drawing/2014/main" id="{F2AECE79-C90A-0052-7591-D5935496E8DB}"/>
              </a:ext>
            </a:extLst>
          </p:cNvPr>
          <p:cNvSpPr>
            <a:spLocks noGrp="1"/>
          </p:cNvSpPr>
          <p:nvPr>
            <p:ph idx="1"/>
          </p:nvPr>
        </p:nvSpPr>
        <p:spPr>
          <a:xfrm>
            <a:off x="677333" y="2411663"/>
            <a:ext cx="8931124" cy="3836738"/>
          </a:xfrm>
        </p:spPr>
        <p:txBody>
          <a:bodyPr>
            <a:normAutofit/>
          </a:bodyPr>
          <a:lstStyle/>
          <a:p>
            <a:pPr algn="just"/>
            <a:r>
              <a:rPr lang="en-US" dirty="0"/>
              <a:t>If we use Weibull statistics to characterize ceramic fibers, we can answer the</a:t>
            </a:r>
            <a:r>
              <a:rPr lang="el-GR" dirty="0"/>
              <a:t> </a:t>
            </a:r>
            <a:r>
              <a:rPr lang="en-US" dirty="0"/>
              <a:t>following important question: </a:t>
            </a:r>
            <a:r>
              <a:rPr lang="en-US" dirty="0">
                <a:solidFill>
                  <a:srgbClr val="FF0000"/>
                </a:solidFill>
              </a:rPr>
              <a:t>For making tough, strong fiber reinforced ceramic</a:t>
            </a:r>
            <a:r>
              <a:rPr lang="el-GR" dirty="0">
                <a:solidFill>
                  <a:srgbClr val="FF0000"/>
                </a:solidFill>
              </a:rPr>
              <a:t> </a:t>
            </a:r>
            <a:r>
              <a:rPr lang="en-US" dirty="0">
                <a:solidFill>
                  <a:srgbClr val="FF0000"/>
                </a:solidFill>
              </a:rPr>
              <a:t>matrix composites, would we want fibers with small or large Weibull modulus?</a:t>
            </a:r>
            <a:endParaRPr lang="el-GR" dirty="0">
              <a:solidFill>
                <a:srgbClr val="FF0000"/>
              </a:solidFill>
            </a:endParaRPr>
          </a:p>
          <a:p>
            <a:pPr algn="just"/>
            <a:r>
              <a:rPr lang="en-US" dirty="0"/>
              <a:t>The lower the Weibull modulus of ceramic fibers (i.e., the less uniformity in their properties), the more graceful failure of the CMC. </a:t>
            </a:r>
          </a:p>
          <a:p>
            <a:pPr algn="just"/>
            <a:r>
              <a:rPr lang="en-US" dirty="0"/>
              <a:t>It is understandable if we recall that a low Weibull modulus fiber will fracture in the composite at different strain values and thus spread the damage, which would lead to final non-catastrophic failure of the CMC.</a:t>
            </a:r>
          </a:p>
        </p:txBody>
      </p:sp>
    </p:spTree>
    <p:extLst>
      <p:ext uri="{BB962C8B-B14F-4D97-AF65-F5344CB8AC3E}">
        <p14:creationId xmlns:p14="http://schemas.microsoft.com/office/powerpoint/2010/main" val="36103419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10727267" cy="1349830"/>
          </a:xfrm>
        </p:spPr>
        <p:txBody>
          <a:bodyPr>
            <a:normAutofit/>
          </a:bodyPr>
          <a:lstStyle/>
          <a:p>
            <a:r>
              <a:rPr lang="en-US" dirty="0"/>
              <a:t>Monotonic Strength and Fracture</a:t>
            </a:r>
            <a:br>
              <a:rPr lang="en-US" dirty="0"/>
            </a:br>
            <a:r>
              <a:rPr lang="en-US" dirty="0"/>
              <a:t>Effect of Variability of Fiber Strength</a:t>
            </a:r>
          </a:p>
        </p:txBody>
      </p:sp>
      <p:sp>
        <p:nvSpPr>
          <p:cNvPr id="3" name="Θέση περιεχομένου 2">
            <a:extLst>
              <a:ext uri="{FF2B5EF4-FFF2-40B4-BE49-F238E27FC236}">
                <a16:creationId xmlns:a16="http://schemas.microsoft.com/office/drawing/2014/main" id="{F2AECE79-C90A-0052-7591-D5935496E8DB}"/>
              </a:ext>
            </a:extLst>
          </p:cNvPr>
          <p:cNvSpPr>
            <a:spLocks noGrp="1"/>
          </p:cNvSpPr>
          <p:nvPr>
            <p:ph idx="1"/>
          </p:nvPr>
        </p:nvSpPr>
        <p:spPr>
          <a:xfrm>
            <a:off x="677332" y="5608955"/>
            <a:ext cx="4315582" cy="1022919"/>
          </a:xfrm>
        </p:spPr>
        <p:txBody>
          <a:bodyPr>
            <a:noAutofit/>
          </a:bodyPr>
          <a:lstStyle/>
          <a:p>
            <a:pPr marL="0" indent="0" algn="ctr">
              <a:buNone/>
            </a:pPr>
            <a:r>
              <a:rPr lang="en-US" dirty="0"/>
              <a:t>Fiber bundle strength versus strain in a CMC for different Weibull modulus  values</a:t>
            </a:r>
          </a:p>
        </p:txBody>
      </p:sp>
      <p:pic>
        <p:nvPicPr>
          <p:cNvPr id="5" name="Εικόνα 4">
            <a:extLst>
              <a:ext uri="{FF2B5EF4-FFF2-40B4-BE49-F238E27FC236}">
                <a16:creationId xmlns:a16="http://schemas.microsoft.com/office/drawing/2014/main" id="{D2251D7A-E9E1-F9B2-F1A3-4AA7CD01C10F}"/>
              </a:ext>
            </a:extLst>
          </p:cNvPr>
          <p:cNvPicPr>
            <a:picLocks noChangeAspect="1"/>
          </p:cNvPicPr>
          <p:nvPr/>
        </p:nvPicPr>
        <p:blipFill>
          <a:blip r:embed="rId2"/>
          <a:stretch>
            <a:fillRect/>
          </a:stretch>
        </p:blipFill>
        <p:spPr>
          <a:xfrm>
            <a:off x="677333" y="2133482"/>
            <a:ext cx="4315581" cy="3301420"/>
          </a:xfrm>
          <a:prstGeom prst="rect">
            <a:avLst/>
          </a:prstGeom>
        </p:spPr>
      </p:pic>
      <p:pic>
        <p:nvPicPr>
          <p:cNvPr id="8" name="Εικόνα 7">
            <a:extLst>
              <a:ext uri="{FF2B5EF4-FFF2-40B4-BE49-F238E27FC236}">
                <a16:creationId xmlns:a16="http://schemas.microsoft.com/office/drawing/2014/main" id="{3BC1A8DD-863F-DBF8-4401-E094CF47E346}"/>
              </a:ext>
            </a:extLst>
          </p:cNvPr>
          <p:cNvPicPr>
            <a:picLocks noChangeAspect="1"/>
          </p:cNvPicPr>
          <p:nvPr/>
        </p:nvPicPr>
        <p:blipFill>
          <a:blip r:embed="rId3"/>
          <a:stretch>
            <a:fillRect/>
          </a:stretch>
        </p:blipFill>
        <p:spPr>
          <a:xfrm>
            <a:off x="5100184" y="2303394"/>
            <a:ext cx="5668427" cy="2961595"/>
          </a:xfrm>
          <a:prstGeom prst="rect">
            <a:avLst/>
          </a:prstGeom>
        </p:spPr>
      </p:pic>
      <p:sp>
        <p:nvSpPr>
          <p:cNvPr id="9" name="Θέση περιεχομένου 2">
            <a:extLst>
              <a:ext uri="{FF2B5EF4-FFF2-40B4-BE49-F238E27FC236}">
                <a16:creationId xmlns:a16="http://schemas.microsoft.com/office/drawing/2014/main" id="{A4EB7322-AE6E-920A-0415-D575B5FEE25B}"/>
              </a:ext>
            </a:extLst>
          </p:cNvPr>
          <p:cNvSpPr txBox="1">
            <a:spLocks/>
          </p:cNvSpPr>
          <p:nvPr/>
        </p:nvSpPr>
        <p:spPr>
          <a:xfrm>
            <a:off x="5100183" y="5608955"/>
            <a:ext cx="5668427" cy="102291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n-US" dirty="0"/>
              <a:t>Normalized fiber bundle strength versus</a:t>
            </a:r>
            <a:r>
              <a:rPr lang="el-GR" dirty="0"/>
              <a:t> </a:t>
            </a:r>
            <a:r>
              <a:rPr lang="en-US" dirty="0"/>
              <a:t>variance </a:t>
            </a:r>
            <a:r>
              <a:rPr lang="el-GR" dirty="0"/>
              <a:t>μ</a:t>
            </a:r>
            <a:r>
              <a:rPr lang="en-US" dirty="0"/>
              <a:t> of the fiber population</a:t>
            </a:r>
          </a:p>
        </p:txBody>
      </p:sp>
    </p:spTree>
    <p:extLst>
      <p:ext uri="{BB962C8B-B14F-4D97-AF65-F5344CB8AC3E}">
        <p14:creationId xmlns:p14="http://schemas.microsoft.com/office/powerpoint/2010/main" val="39703450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10727267" cy="1349830"/>
          </a:xfrm>
        </p:spPr>
        <p:txBody>
          <a:bodyPr>
            <a:normAutofit/>
          </a:bodyPr>
          <a:lstStyle/>
          <a:p>
            <a:r>
              <a:rPr lang="en-US" dirty="0"/>
              <a:t>Monotonic Strength and Fracture</a:t>
            </a:r>
            <a:br>
              <a:rPr lang="en-US" dirty="0"/>
            </a:br>
            <a:r>
              <a:rPr lang="en-US" dirty="0"/>
              <a:t>Effect of Variability of Fiber Strength</a:t>
            </a:r>
          </a:p>
        </p:txBody>
      </p:sp>
      <p:sp>
        <p:nvSpPr>
          <p:cNvPr id="3" name="Θέση περιεχομένου 2">
            <a:extLst>
              <a:ext uri="{FF2B5EF4-FFF2-40B4-BE49-F238E27FC236}">
                <a16:creationId xmlns:a16="http://schemas.microsoft.com/office/drawing/2014/main" id="{F2AECE79-C90A-0052-7591-D5935496E8DB}"/>
              </a:ext>
            </a:extLst>
          </p:cNvPr>
          <p:cNvSpPr>
            <a:spLocks noGrp="1"/>
          </p:cNvSpPr>
          <p:nvPr>
            <p:ph idx="1"/>
          </p:nvPr>
        </p:nvSpPr>
        <p:spPr>
          <a:xfrm>
            <a:off x="677333" y="1959430"/>
            <a:ext cx="8931124" cy="4288971"/>
          </a:xfrm>
        </p:spPr>
        <p:txBody>
          <a:bodyPr>
            <a:normAutofit/>
          </a:bodyPr>
          <a:lstStyle/>
          <a:p>
            <a:pPr algn="just"/>
            <a:r>
              <a:rPr lang="en-US" dirty="0"/>
              <a:t>In view of the statistical distribution of fiber strength, it is natural to extend these</a:t>
            </a:r>
            <a:r>
              <a:rPr lang="el-GR" dirty="0"/>
              <a:t> </a:t>
            </a:r>
            <a:r>
              <a:rPr lang="en-US" dirty="0"/>
              <a:t>ideas to composite strength. </a:t>
            </a:r>
            <a:r>
              <a:rPr lang="el-GR" dirty="0">
                <a:sym typeface="Wingdings" panose="05000000000000000000" pitchFamily="2" charset="2"/>
              </a:rPr>
              <a:t> </a:t>
            </a:r>
            <a:r>
              <a:rPr lang="en-US" dirty="0"/>
              <a:t>We present here the treatment called </a:t>
            </a:r>
            <a:r>
              <a:rPr lang="en-US" dirty="0">
                <a:solidFill>
                  <a:srgbClr val="FF0000"/>
                </a:solidFill>
              </a:rPr>
              <a:t>cumulative</a:t>
            </a:r>
            <a:r>
              <a:rPr lang="el-GR" dirty="0">
                <a:solidFill>
                  <a:srgbClr val="FF0000"/>
                </a:solidFill>
              </a:rPr>
              <a:t> </a:t>
            </a:r>
            <a:r>
              <a:rPr lang="en-US" dirty="0">
                <a:solidFill>
                  <a:srgbClr val="FF0000"/>
                </a:solidFill>
              </a:rPr>
              <a:t>weakening model of failure</a:t>
            </a:r>
            <a:r>
              <a:rPr lang="el-GR" dirty="0"/>
              <a:t>.</a:t>
            </a:r>
          </a:p>
          <a:p>
            <a:pPr algn="just"/>
            <a:r>
              <a:rPr lang="en-US" dirty="0"/>
              <a:t>When we load a fiber reinforced composite, fibers (assuming they are more brittle</a:t>
            </a:r>
            <a:r>
              <a:rPr lang="el-GR" dirty="0"/>
              <a:t> </a:t>
            </a:r>
            <a:r>
              <a:rPr lang="en-US" dirty="0"/>
              <a:t>than the matrix) fracture at various points before a complete failure of the composite</a:t>
            </a:r>
            <a:r>
              <a:rPr lang="el-GR" dirty="0"/>
              <a:t> </a:t>
            </a:r>
            <a:r>
              <a:rPr lang="en-US" dirty="0"/>
              <a:t>occurs.</a:t>
            </a:r>
            <a:endParaRPr lang="el-GR" dirty="0"/>
          </a:p>
          <a:p>
            <a:pPr algn="just"/>
            <a:r>
              <a:rPr lang="en-US" dirty="0"/>
              <a:t>There occurs an accumulation of fiber fractures with increasing load.</a:t>
            </a:r>
            <a:endParaRPr lang="el-GR" dirty="0"/>
          </a:p>
          <a:p>
            <a:pPr algn="just"/>
            <a:r>
              <a:rPr lang="en-US" dirty="0"/>
              <a:t>At a</a:t>
            </a:r>
            <a:r>
              <a:rPr lang="el-GR" dirty="0"/>
              <a:t> </a:t>
            </a:r>
            <a:r>
              <a:rPr lang="en-US" dirty="0"/>
              <a:t>certain point, one transverse section will be weakened as a result of the statistical</a:t>
            </a:r>
            <a:r>
              <a:rPr lang="el-GR" dirty="0"/>
              <a:t> </a:t>
            </a:r>
            <a:r>
              <a:rPr lang="en-US" dirty="0"/>
              <a:t>accumulation of fiber fractures, hence the name cumulative weakening model of</a:t>
            </a:r>
            <a:r>
              <a:rPr lang="el-GR" dirty="0"/>
              <a:t> </a:t>
            </a:r>
            <a:r>
              <a:rPr lang="en-US" dirty="0"/>
              <a:t>failure.</a:t>
            </a:r>
            <a:endParaRPr lang="el-GR" dirty="0"/>
          </a:p>
          <a:p>
            <a:pPr algn="just"/>
            <a:r>
              <a:rPr lang="en-US" dirty="0"/>
              <a:t>Because the fibers have nonuniform strength, it is expected that some fibers</a:t>
            </a:r>
            <a:r>
              <a:rPr lang="el-GR" dirty="0"/>
              <a:t> </a:t>
            </a:r>
            <a:r>
              <a:rPr lang="en-US" dirty="0"/>
              <a:t>will break at very low stress levels</a:t>
            </a:r>
            <a:r>
              <a:rPr lang="el-GR" dirty="0"/>
              <a:t>.</a:t>
            </a:r>
            <a:endParaRPr lang="en-US" dirty="0"/>
          </a:p>
        </p:txBody>
      </p:sp>
    </p:spTree>
    <p:extLst>
      <p:ext uri="{BB962C8B-B14F-4D97-AF65-F5344CB8AC3E}">
        <p14:creationId xmlns:p14="http://schemas.microsoft.com/office/powerpoint/2010/main" val="35241019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10727267" cy="1349830"/>
          </a:xfrm>
        </p:spPr>
        <p:txBody>
          <a:bodyPr>
            <a:normAutofit/>
          </a:bodyPr>
          <a:lstStyle/>
          <a:p>
            <a:r>
              <a:rPr lang="en-US" dirty="0"/>
              <a:t>Monotonic Strength and Fracture</a:t>
            </a:r>
            <a:br>
              <a:rPr lang="en-US" dirty="0"/>
            </a:br>
            <a:r>
              <a:rPr lang="en-US" dirty="0"/>
              <a:t>Effect of Variability of Fiber Strength</a:t>
            </a:r>
          </a:p>
        </p:txBody>
      </p:sp>
      <p:sp>
        <p:nvSpPr>
          <p:cNvPr id="3" name="Θέση περιεχομένου 2">
            <a:extLst>
              <a:ext uri="{FF2B5EF4-FFF2-40B4-BE49-F238E27FC236}">
                <a16:creationId xmlns:a16="http://schemas.microsoft.com/office/drawing/2014/main" id="{F2AECE79-C90A-0052-7591-D5935496E8DB}"/>
              </a:ext>
            </a:extLst>
          </p:cNvPr>
          <p:cNvSpPr>
            <a:spLocks noGrp="1"/>
          </p:cNvSpPr>
          <p:nvPr>
            <p:ph idx="1"/>
          </p:nvPr>
        </p:nvSpPr>
        <p:spPr>
          <a:xfrm>
            <a:off x="677333" y="5736940"/>
            <a:ext cx="3901033" cy="1022919"/>
          </a:xfrm>
        </p:spPr>
        <p:txBody>
          <a:bodyPr>
            <a:noAutofit/>
          </a:bodyPr>
          <a:lstStyle/>
          <a:p>
            <a:pPr marL="0" indent="0" algn="ctr">
              <a:buNone/>
            </a:pPr>
            <a:r>
              <a:rPr lang="en-US" dirty="0"/>
              <a:t>Perturbation of</a:t>
            </a:r>
            <a:r>
              <a:rPr lang="el-GR" dirty="0"/>
              <a:t> </a:t>
            </a:r>
            <a:r>
              <a:rPr lang="en-US" dirty="0"/>
              <a:t>stress state caused by a fiber</a:t>
            </a:r>
            <a:r>
              <a:rPr lang="el-GR" dirty="0"/>
              <a:t> </a:t>
            </a:r>
            <a:r>
              <a:rPr lang="en-US" dirty="0"/>
              <a:t>break</a:t>
            </a:r>
            <a:r>
              <a:rPr lang="el-GR" dirty="0"/>
              <a:t> </a:t>
            </a:r>
            <a:endParaRPr lang="en-US" dirty="0"/>
          </a:p>
        </p:txBody>
      </p:sp>
      <p:sp>
        <p:nvSpPr>
          <p:cNvPr id="9" name="Θέση περιεχομένου 2">
            <a:extLst>
              <a:ext uri="{FF2B5EF4-FFF2-40B4-BE49-F238E27FC236}">
                <a16:creationId xmlns:a16="http://schemas.microsoft.com/office/drawing/2014/main" id="{A4EB7322-AE6E-920A-0415-D575B5FEE25B}"/>
              </a:ext>
            </a:extLst>
          </p:cNvPr>
          <p:cNvSpPr txBox="1">
            <a:spLocks/>
          </p:cNvSpPr>
          <p:nvPr/>
        </p:nvSpPr>
        <p:spPr>
          <a:xfrm>
            <a:off x="4833257" y="5341257"/>
            <a:ext cx="6174754" cy="154115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n-US" dirty="0"/>
              <a:t>Fracture models: </a:t>
            </a:r>
            <a:r>
              <a:rPr lang="el-GR" dirty="0"/>
              <a:t>(</a:t>
            </a:r>
            <a:r>
              <a:rPr lang="en-US" dirty="0"/>
              <a:t>a</a:t>
            </a:r>
            <a:r>
              <a:rPr lang="el-GR" dirty="0"/>
              <a:t>)</a:t>
            </a:r>
            <a:r>
              <a:rPr lang="en-US" dirty="0"/>
              <a:t> fiber fracture leading to interfacial delamination, </a:t>
            </a:r>
            <a:r>
              <a:rPr lang="el-GR" dirty="0"/>
              <a:t>(</a:t>
            </a:r>
            <a:r>
              <a:rPr lang="en-US" dirty="0"/>
              <a:t>b</a:t>
            </a:r>
            <a:r>
              <a:rPr lang="el-GR" dirty="0"/>
              <a:t>)</a:t>
            </a:r>
            <a:r>
              <a:rPr lang="en-US" dirty="0"/>
              <a:t> first fiber</a:t>
            </a:r>
            <a:r>
              <a:rPr lang="el-GR" dirty="0"/>
              <a:t> </a:t>
            </a:r>
            <a:r>
              <a:rPr lang="en-US" dirty="0"/>
              <a:t>fracture leading to a complete fracture of the composite, and </a:t>
            </a:r>
            <a:r>
              <a:rPr lang="el-GR" dirty="0"/>
              <a:t>(</a:t>
            </a:r>
            <a:r>
              <a:rPr lang="en-US" dirty="0"/>
              <a:t>c</a:t>
            </a:r>
            <a:r>
              <a:rPr lang="el-GR" dirty="0"/>
              <a:t>)</a:t>
            </a:r>
            <a:r>
              <a:rPr lang="en-US" dirty="0"/>
              <a:t> cumulative damage by multiple</a:t>
            </a:r>
            <a:r>
              <a:rPr lang="el-GR" dirty="0"/>
              <a:t> </a:t>
            </a:r>
            <a:r>
              <a:rPr lang="en-US" dirty="0"/>
              <a:t>fiber fracture leading to a statistical distribution of fiber breaks</a:t>
            </a:r>
          </a:p>
        </p:txBody>
      </p:sp>
      <p:pic>
        <p:nvPicPr>
          <p:cNvPr id="4" name="Εικόνα 3">
            <a:extLst>
              <a:ext uri="{FF2B5EF4-FFF2-40B4-BE49-F238E27FC236}">
                <a16:creationId xmlns:a16="http://schemas.microsoft.com/office/drawing/2014/main" id="{E546835E-4E54-2B58-2AE4-4D65CD01632D}"/>
              </a:ext>
            </a:extLst>
          </p:cNvPr>
          <p:cNvPicPr>
            <a:picLocks noChangeAspect="1"/>
          </p:cNvPicPr>
          <p:nvPr/>
        </p:nvPicPr>
        <p:blipFill>
          <a:blip r:embed="rId2"/>
          <a:stretch>
            <a:fillRect/>
          </a:stretch>
        </p:blipFill>
        <p:spPr>
          <a:xfrm>
            <a:off x="1091879" y="1959430"/>
            <a:ext cx="3486487" cy="3649525"/>
          </a:xfrm>
          <a:prstGeom prst="rect">
            <a:avLst/>
          </a:prstGeom>
        </p:spPr>
      </p:pic>
      <p:pic>
        <p:nvPicPr>
          <p:cNvPr id="7" name="Εικόνα 6">
            <a:extLst>
              <a:ext uri="{FF2B5EF4-FFF2-40B4-BE49-F238E27FC236}">
                <a16:creationId xmlns:a16="http://schemas.microsoft.com/office/drawing/2014/main" id="{551E4156-4313-B07D-60D3-01E4F7A211D1}"/>
              </a:ext>
            </a:extLst>
          </p:cNvPr>
          <p:cNvPicPr>
            <a:picLocks noChangeAspect="1"/>
          </p:cNvPicPr>
          <p:nvPr/>
        </p:nvPicPr>
        <p:blipFill>
          <a:blip r:embed="rId3"/>
          <a:stretch>
            <a:fillRect/>
          </a:stretch>
        </p:blipFill>
        <p:spPr>
          <a:xfrm>
            <a:off x="4705811" y="2160312"/>
            <a:ext cx="6174754" cy="3247760"/>
          </a:xfrm>
          <a:prstGeom prst="rect">
            <a:avLst/>
          </a:prstGeom>
        </p:spPr>
      </p:pic>
    </p:spTree>
    <p:extLst>
      <p:ext uri="{BB962C8B-B14F-4D97-AF65-F5344CB8AC3E}">
        <p14:creationId xmlns:p14="http://schemas.microsoft.com/office/powerpoint/2010/main" val="13615431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10727267" cy="1349830"/>
          </a:xfrm>
        </p:spPr>
        <p:txBody>
          <a:bodyPr>
            <a:normAutofit/>
          </a:bodyPr>
          <a:lstStyle/>
          <a:p>
            <a:r>
              <a:rPr lang="en-US" dirty="0"/>
              <a:t>Monotonic Strength and Fracture</a:t>
            </a:r>
            <a:br>
              <a:rPr lang="en-US" dirty="0"/>
            </a:br>
            <a:r>
              <a:rPr lang="en-US" dirty="0"/>
              <a:t>Effect of Variability of Fiber Strength</a:t>
            </a:r>
          </a:p>
        </p:txBody>
      </p:sp>
      <p:sp>
        <p:nvSpPr>
          <p:cNvPr id="3" name="Θέση περιεχομένου 2">
            <a:extLst>
              <a:ext uri="{FF2B5EF4-FFF2-40B4-BE49-F238E27FC236}">
                <a16:creationId xmlns:a16="http://schemas.microsoft.com/office/drawing/2014/main" id="{F2AECE79-C90A-0052-7591-D5935496E8DB}"/>
              </a:ext>
            </a:extLst>
          </p:cNvPr>
          <p:cNvSpPr>
            <a:spLocks noGrp="1"/>
          </p:cNvSpPr>
          <p:nvPr>
            <p:ph idx="1"/>
          </p:nvPr>
        </p:nvSpPr>
        <p:spPr>
          <a:xfrm>
            <a:off x="677333" y="2411663"/>
            <a:ext cx="8931124" cy="3836738"/>
          </a:xfrm>
        </p:spPr>
        <p:txBody>
          <a:bodyPr>
            <a:normAutofit/>
          </a:bodyPr>
          <a:lstStyle/>
          <a:p>
            <a:pPr algn="just"/>
            <a:r>
              <a:rPr lang="en-US" dirty="0"/>
              <a:t>At the point of fiber fracture, the tensile stress in</a:t>
            </a:r>
            <a:r>
              <a:rPr lang="el-GR" dirty="0"/>
              <a:t> </a:t>
            </a:r>
            <a:r>
              <a:rPr lang="en-US" dirty="0"/>
              <a:t>the fiber drops to zero</a:t>
            </a:r>
            <a:r>
              <a:rPr lang="el-GR" dirty="0"/>
              <a:t>.</a:t>
            </a:r>
          </a:p>
          <a:p>
            <a:pPr algn="just"/>
            <a:r>
              <a:rPr lang="en-US" dirty="0"/>
              <a:t>From this point onward, the tensile</a:t>
            </a:r>
            <a:r>
              <a:rPr lang="el-GR" dirty="0"/>
              <a:t> </a:t>
            </a:r>
            <a:r>
              <a:rPr lang="en-US" dirty="0"/>
              <a:t>stress in the fiber increases along the fiber length along the two fiber segments as</a:t>
            </a:r>
            <a:r>
              <a:rPr lang="el-GR" dirty="0"/>
              <a:t> </a:t>
            </a:r>
            <a:r>
              <a:rPr lang="en-US" dirty="0"/>
              <a:t>per the load transfer mechanism by interfacial shear</a:t>
            </a:r>
            <a:r>
              <a:rPr lang="el-GR" dirty="0"/>
              <a:t>.</a:t>
            </a:r>
          </a:p>
          <a:p>
            <a:pPr algn="just"/>
            <a:r>
              <a:rPr lang="en-US" dirty="0"/>
              <a:t>As a</a:t>
            </a:r>
            <a:r>
              <a:rPr lang="el-GR" dirty="0"/>
              <a:t> </a:t>
            </a:r>
            <a:r>
              <a:rPr lang="en-US" dirty="0"/>
              <a:t>result, </a:t>
            </a:r>
            <a:r>
              <a:rPr lang="en-US" dirty="0">
                <a:solidFill>
                  <a:srgbClr val="FF0000"/>
                </a:solidFill>
              </a:rPr>
              <a:t>either the matrix would yield in shear or an interfacial failure would occur.</a:t>
            </a:r>
            <a:endParaRPr lang="el-GR" dirty="0">
              <a:solidFill>
                <a:srgbClr val="FF0000"/>
              </a:solidFill>
            </a:endParaRPr>
          </a:p>
          <a:p>
            <a:pPr algn="just"/>
            <a:r>
              <a:rPr lang="en-US" dirty="0"/>
              <a:t>Additionally, this local drop in stress caused by a fiber break will throw the load</a:t>
            </a:r>
            <a:r>
              <a:rPr lang="el-GR" dirty="0"/>
              <a:t> </a:t>
            </a:r>
            <a:r>
              <a:rPr lang="en-US" dirty="0"/>
              <a:t>onto </a:t>
            </a:r>
            <a:r>
              <a:rPr lang="en-US" dirty="0">
                <a:solidFill>
                  <a:srgbClr val="FF0000"/>
                </a:solidFill>
              </a:rPr>
              <a:t>adjoining fibers, causing stress concentrations there</a:t>
            </a:r>
            <a:r>
              <a:rPr lang="en-US" dirty="0"/>
              <a:t>. </a:t>
            </a:r>
            <a:endParaRPr lang="el-GR" dirty="0"/>
          </a:p>
          <a:p>
            <a:pPr algn="just"/>
            <a:r>
              <a:rPr lang="en-US" dirty="0"/>
              <a:t>Upon continued straining,</a:t>
            </a:r>
            <a:r>
              <a:rPr lang="el-GR" dirty="0"/>
              <a:t> </a:t>
            </a:r>
            <a:r>
              <a:rPr lang="en-US" dirty="0"/>
              <a:t>progressive fiber fractures cause </a:t>
            </a:r>
            <a:r>
              <a:rPr lang="en-US" dirty="0">
                <a:solidFill>
                  <a:srgbClr val="FF0000"/>
                </a:solidFill>
              </a:rPr>
              <a:t>a cumulative weakening and a redistribution of the</a:t>
            </a:r>
            <a:r>
              <a:rPr lang="el-GR" dirty="0">
                <a:solidFill>
                  <a:srgbClr val="FF0000"/>
                </a:solidFill>
              </a:rPr>
              <a:t> </a:t>
            </a:r>
            <a:r>
              <a:rPr lang="en-US" dirty="0">
                <a:solidFill>
                  <a:srgbClr val="FF0000"/>
                </a:solidFill>
              </a:rPr>
              <a:t>load in the composite</a:t>
            </a:r>
            <a:r>
              <a:rPr lang="el-GR" dirty="0"/>
              <a:t>.</a:t>
            </a:r>
            <a:endParaRPr lang="en-US" dirty="0"/>
          </a:p>
        </p:txBody>
      </p:sp>
    </p:spTree>
    <p:extLst>
      <p:ext uri="{BB962C8B-B14F-4D97-AF65-F5344CB8AC3E}">
        <p14:creationId xmlns:p14="http://schemas.microsoft.com/office/powerpoint/2010/main" val="9194047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10727267" cy="1349830"/>
          </a:xfrm>
        </p:spPr>
        <p:txBody>
          <a:bodyPr>
            <a:normAutofit/>
          </a:bodyPr>
          <a:lstStyle/>
          <a:p>
            <a:r>
              <a:rPr lang="en-US" dirty="0"/>
              <a:t>Monotonic Strength and Fracture</a:t>
            </a:r>
            <a:br>
              <a:rPr lang="en-US" dirty="0"/>
            </a:br>
            <a:r>
              <a:rPr lang="en-US" dirty="0"/>
              <a:t>Effect of Variability of Fiber Strength</a:t>
            </a:r>
          </a:p>
        </p:txBody>
      </p:sp>
      <p:sp>
        <p:nvSpPr>
          <p:cNvPr id="9" name="Θέση περιεχομένου 2">
            <a:extLst>
              <a:ext uri="{FF2B5EF4-FFF2-40B4-BE49-F238E27FC236}">
                <a16:creationId xmlns:a16="http://schemas.microsoft.com/office/drawing/2014/main" id="{A4EB7322-AE6E-920A-0415-D575B5FEE25B}"/>
              </a:ext>
            </a:extLst>
          </p:cNvPr>
          <p:cNvSpPr txBox="1">
            <a:spLocks/>
          </p:cNvSpPr>
          <p:nvPr/>
        </p:nvSpPr>
        <p:spPr>
          <a:xfrm>
            <a:off x="1745879" y="6085974"/>
            <a:ext cx="6174754" cy="51064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n-US" dirty="0"/>
              <a:t>Normalized composite strength </a:t>
            </a:r>
            <a:r>
              <a:rPr lang="el-GR" i="1" dirty="0"/>
              <a:t>σ</a:t>
            </a:r>
            <a:r>
              <a:rPr lang="el-GR" i="1" baseline="30000" dirty="0"/>
              <a:t>*</a:t>
            </a:r>
            <a:r>
              <a:rPr lang="el-GR" i="1" baseline="-25000" dirty="0"/>
              <a:t>C</a:t>
            </a:r>
            <a:r>
              <a:rPr lang="el-GR" dirty="0"/>
              <a:t> / </a:t>
            </a:r>
            <a:r>
              <a:rPr lang="el-GR" i="1" dirty="0" err="1"/>
              <a:t>σ</a:t>
            </a:r>
            <a:r>
              <a:rPr lang="el-GR" i="1" baseline="-25000" dirty="0" err="1"/>
              <a:t>L</a:t>
            </a:r>
            <a:r>
              <a:rPr lang="el-GR" dirty="0"/>
              <a:t>, </a:t>
            </a:r>
            <a:r>
              <a:rPr lang="en-US" dirty="0"/>
              <a:t>versus variance </a:t>
            </a:r>
            <a:r>
              <a:rPr lang="el-GR" dirty="0"/>
              <a:t>μ</a:t>
            </a:r>
            <a:endParaRPr lang="en-US" dirty="0"/>
          </a:p>
        </p:txBody>
      </p:sp>
      <p:pic>
        <p:nvPicPr>
          <p:cNvPr id="6" name="Εικόνα 5">
            <a:extLst>
              <a:ext uri="{FF2B5EF4-FFF2-40B4-BE49-F238E27FC236}">
                <a16:creationId xmlns:a16="http://schemas.microsoft.com/office/drawing/2014/main" id="{BB801147-FDA7-4A01-8BA2-C62388976C8E}"/>
              </a:ext>
            </a:extLst>
          </p:cNvPr>
          <p:cNvPicPr>
            <a:picLocks noChangeAspect="1"/>
          </p:cNvPicPr>
          <p:nvPr/>
        </p:nvPicPr>
        <p:blipFill>
          <a:blip r:embed="rId2"/>
          <a:stretch>
            <a:fillRect/>
          </a:stretch>
        </p:blipFill>
        <p:spPr>
          <a:xfrm>
            <a:off x="677333" y="1858167"/>
            <a:ext cx="8614157" cy="4227807"/>
          </a:xfrm>
          <a:prstGeom prst="rect">
            <a:avLst/>
          </a:prstGeom>
        </p:spPr>
      </p:pic>
    </p:spTree>
    <p:extLst>
      <p:ext uri="{BB962C8B-B14F-4D97-AF65-F5344CB8AC3E}">
        <p14:creationId xmlns:p14="http://schemas.microsoft.com/office/powerpoint/2010/main" val="39001353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10727267" cy="1349830"/>
          </a:xfrm>
        </p:spPr>
        <p:txBody>
          <a:bodyPr>
            <a:normAutofit/>
          </a:bodyPr>
          <a:lstStyle/>
          <a:p>
            <a:r>
              <a:rPr lang="en-US" dirty="0"/>
              <a:t>Monotonic Strength and Fracture</a:t>
            </a:r>
            <a:br>
              <a:rPr lang="en-US" dirty="0"/>
            </a:br>
            <a:r>
              <a:rPr lang="en-US" dirty="0"/>
              <a:t>Strength of an Orthotropic Lamina</a:t>
            </a:r>
          </a:p>
        </p:txBody>
      </p:sp>
      <p:sp>
        <p:nvSpPr>
          <p:cNvPr id="3" name="Θέση περιεχομένου 2">
            <a:extLst>
              <a:ext uri="{FF2B5EF4-FFF2-40B4-BE49-F238E27FC236}">
                <a16:creationId xmlns:a16="http://schemas.microsoft.com/office/drawing/2014/main" id="{F2AECE79-C90A-0052-7591-D5935496E8DB}"/>
              </a:ext>
            </a:extLst>
          </p:cNvPr>
          <p:cNvSpPr>
            <a:spLocks noGrp="1"/>
          </p:cNvSpPr>
          <p:nvPr>
            <p:ph idx="1"/>
          </p:nvPr>
        </p:nvSpPr>
        <p:spPr>
          <a:xfrm>
            <a:off x="677333" y="1959430"/>
            <a:ext cx="8931124" cy="4898570"/>
          </a:xfrm>
        </p:spPr>
        <p:txBody>
          <a:bodyPr>
            <a:normAutofit lnSpcReduction="10000"/>
          </a:bodyPr>
          <a:lstStyle/>
          <a:p>
            <a:pPr algn="just"/>
            <a:r>
              <a:rPr lang="en-US" dirty="0"/>
              <a:t>Fiber reinforced composites have anisotropic properties. This results from the fact that the fibers are aligned in the matrix. Additionally, the fibers are, generally, a lot stiffer and stronger than the matrix. </a:t>
            </a:r>
            <a:r>
              <a:rPr lang="en-US" dirty="0">
                <a:solidFill>
                  <a:srgbClr val="FF0000"/>
                </a:solidFill>
              </a:rPr>
              <a:t>Therefore, not unexpectedly, fiber reinforced composites also show anisotropy in strength properties.</a:t>
            </a:r>
          </a:p>
          <a:p>
            <a:pPr algn="just"/>
            <a:r>
              <a:rPr lang="en-US" dirty="0"/>
              <a:t>Quite frequently, the strength in the longitudinal direction is as much as an order of magnitude greater than that in the transverse direction.</a:t>
            </a:r>
          </a:p>
          <a:p>
            <a:pPr algn="just"/>
            <a:r>
              <a:rPr lang="en-US" dirty="0"/>
              <a:t>It is of great importance for design purposes to be able to predict the strength of a composite under the loading conditions prevailing in service.</a:t>
            </a:r>
          </a:p>
          <a:p>
            <a:pPr algn="just"/>
            <a:r>
              <a:rPr lang="en-US" dirty="0">
                <a:solidFill>
                  <a:srgbClr val="FF0000"/>
                </a:solidFill>
              </a:rPr>
              <a:t>The use of a failure criterion gives us information about the failure strength under combined stresses.</a:t>
            </a:r>
          </a:p>
          <a:p>
            <a:pPr lvl="1" algn="just">
              <a:buFont typeface="+mj-lt"/>
              <a:buAutoNum type="arabicPeriod"/>
            </a:pPr>
            <a:r>
              <a:rPr lang="en-US" sz="1800" b="0" i="0" u="none" strike="noStrike" baseline="0" dirty="0">
                <a:latin typeface="AdvTT8fc4438a.BI5"/>
              </a:rPr>
              <a:t>Maximum Stress Criterion</a:t>
            </a:r>
            <a:endParaRPr lang="en-US" sz="1800" b="0" i="0" u="none" strike="noStrike" baseline="0" dirty="0">
              <a:solidFill>
                <a:srgbClr val="FF0000"/>
              </a:solidFill>
              <a:latin typeface="AdvTT8fc4438a.BI5"/>
            </a:endParaRPr>
          </a:p>
          <a:p>
            <a:pPr lvl="1" algn="just">
              <a:buFont typeface="+mj-lt"/>
              <a:buAutoNum type="arabicPeriod"/>
            </a:pPr>
            <a:r>
              <a:rPr lang="en-US" sz="1800" b="0" i="0" u="none" strike="noStrike" baseline="0" dirty="0">
                <a:latin typeface="AdvTT8fc4438a.BI5"/>
              </a:rPr>
              <a:t>Maximum Strain Criterion</a:t>
            </a:r>
          </a:p>
          <a:p>
            <a:pPr lvl="1" algn="just">
              <a:buFont typeface="+mj-lt"/>
              <a:buAutoNum type="arabicPeriod"/>
            </a:pPr>
            <a:r>
              <a:rPr lang="en-US" sz="1800" b="0" i="0" u="none" strike="noStrike" baseline="0" dirty="0">
                <a:latin typeface="AdvTT8fc4438a.BI5"/>
              </a:rPr>
              <a:t>Maximum Work (or the Tsai</a:t>
            </a:r>
            <a:r>
              <a:rPr lang="en-US" sz="1800" b="0" i="0" u="none" strike="noStrike" baseline="0" dirty="0">
                <a:latin typeface="AdvTT8fc4438a.BI+202"/>
              </a:rPr>
              <a:t>–</a:t>
            </a:r>
            <a:r>
              <a:rPr lang="en-US" sz="1800" b="0" i="0" u="none" strike="noStrike" baseline="0" dirty="0">
                <a:latin typeface="AdvTT8fc4438a.BI5"/>
              </a:rPr>
              <a:t>Hill) Criterion</a:t>
            </a:r>
          </a:p>
          <a:p>
            <a:pPr lvl="1" algn="just">
              <a:buFont typeface="+mj-lt"/>
              <a:buAutoNum type="arabicPeriod"/>
            </a:pPr>
            <a:r>
              <a:rPr lang="en-US" sz="1800" b="0" i="0" u="none" strike="noStrike" baseline="0" dirty="0">
                <a:latin typeface="AdvTT8fc4438a.BI5"/>
              </a:rPr>
              <a:t>Quadratic Interaction Criterion</a:t>
            </a:r>
            <a:endParaRPr lang="en-US" dirty="0">
              <a:solidFill>
                <a:srgbClr val="FF0000"/>
              </a:solidFill>
            </a:endParaRPr>
          </a:p>
        </p:txBody>
      </p:sp>
    </p:spTree>
    <p:extLst>
      <p:ext uri="{BB962C8B-B14F-4D97-AF65-F5344CB8AC3E}">
        <p14:creationId xmlns:p14="http://schemas.microsoft.com/office/powerpoint/2010/main" val="23721321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10727267" cy="1349830"/>
          </a:xfrm>
        </p:spPr>
        <p:txBody>
          <a:bodyPr>
            <a:normAutofit/>
          </a:bodyPr>
          <a:lstStyle/>
          <a:p>
            <a:r>
              <a:rPr lang="en-US" dirty="0"/>
              <a:t>Monotonic Strength and Fracture</a:t>
            </a:r>
            <a:br>
              <a:rPr lang="en-US" dirty="0"/>
            </a:br>
            <a:r>
              <a:rPr lang="en-US" dirty="0"/>
              <a:t>Strength of an Orthotropic Lamina</a:t>
            </a:r>
          </a:p>
        </p:txBody>
      </p:sp>
      <p:sp>
        <p:nvSpPr>
          <p:cNvPr id="3" name="Θέση περιεχομένου 2">
            <a:extLst>
              <a:ext uri="{FF2B5EF4-FFF2-40B4-BE49-F238E27FC236}">
                <a16:creationId xmlns:a16="http://schemas.microsoft.com/office/drawing/2014/main" id="{F2AECE79-C90A-0052-7591-D5935496E8DB}"/>
              </a:ext>
            </a:extLst>
          </p:cNvPr>
          <p:cNvSpPr>
            <a:spLocks noGrp="1"/>
          </p:cNvSpPr>
          <p:nvPr>
            <p:ph idx="1"/>
          </p:nvPr>
        </p:nvSpPr>
        <p:spPr>
          <a:xfrm>
            <a:off x="677333" y="1959430"/>
            <a:ext cx="8931124" cy="1059541"/>
          </a:xfrm>
        </p:spPr>
        <p:txBody>
          <a:bodyPr>
            <a:normAutofit/>
          </a:bodyPr>
          <a:lstStyle/>
          <a:p>
            <a:pPr algn="just"/>
            <a:r>
              <a:rPr lang="en-US" dirty="0">
                <a:solidFill>
                  <a:srgbClr val="FF0000"/>
                </a:solidFill>
              </a:rPr>
              <a:t>Maximum Stress Criterion</a:t>
            </a:r>
            <a:r>
              <a:rPr lang="en-US" dirty="0"/>
              <a:t>: Failure of fiber reinforced lamina will occur when any one of the stress components is equal to or greater than its corresponding allowable or intrinsic strength.</a:t>
            </a:r>
          </a:p>
        </p:txBody>
      </p:sp>
      <p:pic>
        <p:nvPicPr>
          <p:cNvPr id="5" name="Εικόνα 4">
            <a:extLst>
              <a:ext uri="{FF2B5EF4-FFF2-40B4-BE49-F238E27FC236}">
                <a16:creationId xmlns:a16="http://schemas.microsoft.com/office/drawing/2014/main" id="{C311FDCB-2A3B-539F-9C38-5337F2E0B414}"/>
              </a:ext>
            </a:extLst>
          </p:cNvPr>
          <p:cNvPicPr>
            <a:picLocks noChangeAspect="1"/>
          </p:cNvPicPr>
          <p:nvPr/>
        </p:nvPicPr>
        <p:blipFill>
          <a:blip r:embed="rId2"/>
          <a:stretch>
            <a:fillRect/>
          </a:stretch>
        </p:blipFill>
        <p:spPr>
          <a:xfrm>
            <a:off x="1812774" y="3018971"/>
            <a:ext cx="3330121" cy="3554904"/>
          </a:xfrm>
          <a:prstGeom prst="rect">
            <a:avLst/>
          </a:prstGeom>
        </p:spPr>
      </p:pic>
      <p:sp>
        <p:nvSpPr>
          <p:cNvPr id="7" name="TextBox 6">
            <a:extLst>
              <a:ext uri="{FF2B5EF4-FFF2-40B4-BE49-F238E27FC236}">
                <a16:creationId xmlns:a16="http://schemas.microsoft.com/office/drawing/2014/main" id="{88027162-2558-0CFC-E173-49223FAF2537}"/>
              </a:ext>
            </a:extLst>
          </p:cNvPr>
          <p:cNvSpPr txBox="1"/>
          <p:nvPr/>
        </p:nvSpPr>
        <p:spPr>
          <a:xfrm>
            <a:off x="5142895" y="4819549"/>
            <a:ext cx="4131734" cy="1754326"/>
          </a:xfrm>
          <a:prstGeom prst="rect">
            <a:avLst/>
          </a:prstGeom>
          <a:noFill/>
        </p:spPr>
        <p:txBody>
          <a:bodyPr wrap="square">
            <a:spAutoFit/>
          </a:bodyPr>
          <a:lstStyle/>
          <a:p>
            <a:r>
              <a:rPr lang="en-US" dirty="0">
                <a:solidFill>
                  <a:schemeClr val="tx1">
                    <a:lumMod val="75000"/>
                    <a:lumOff val="25000"/>
                  </a:schemeClr>
                </a:solidFill>
              </a:rPr>
              <a:t>Variation of strength with fiber orientation for boron/epoxy. Quadratic interaction criterion (solid curve) shows better agreement with experimental data than the maximum stress criterion (dashed curve)</a:t>
            </a:r>
          </a:p>
        </p:txBody>
      </p:sp>
    </p:spTree>
    <p:extLst>
      <p:ext uri="{BB962C8B-B14F-4D97-AF65-F5344CB8AC3E}">
        <p14:creationId xmlns:p14="http://schemas.microsoft.com/office/powerpoint/2010/main" val="3132860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5D82111-FC39-7741-9B84-CCBB52F995CD}"/>
              </a:ext>
            </a:extLst>
          </p:cNvPr>
          <p:cNvSpPr>
            <a:spLocks noGrp="1"/>
          </p:cNvSpPr>
          <p:nvPr>
            <p:ph type="title"/>
          </p:nvPr>
        </p:nvSpPr>
        <p:spPr/>
        <p:txBody>
          <a:bodyPr/>
          <a:lstStyle/>
          <a:p>
            <a:r>
              <a:rPr lang="en-US" dirty="0"/>
              <a:t>Micromechanics </a:t>
            </a:r>
            <a:br>
              <a:rPr lang="en-US" dirty="0"/>
            </a:br>
            <a:r>
              <a:rPr lang="en-US" dirty="0"/>
              <a:t>Micromechanical Approaches </a:t>
            </a:r>
          </a:p>
        </p:txBody>
      </p:sp>
      <p:sp>
        <p:nvSpPr>
          <p:cNvPr id="4" name="Θέση περιεχομένου 3">
            <a:extLst>
              <a:ext uri="{FF2B5EF4-FFF2-40B4-BE49-F238E27FC236}">
                <a16:creationId xmlns:a16="http://schemas.microsoft.com/office/drawing/2014/main" id="{66B33394-3533-C01D-17EF-828DC8615BF2}"/>
              </a:ext>
            </a:extLst>
          </p:cNvPr>
          <p:cNvSpPr>
            <a:spLocks noGrp="1"/>
          </p:cNvSpPr>
          <p:nvPr>
            <p:ph idx="1"/>
          </p:nvPr>
        </p:nvSpPr>
        <p:spPr>
          <a:xfrm>
            <a:off x="1579325" y="5059264"/>
            <a:ext cx="6792686" cy="1088988"/>
          </a:xfrm>
        </p:spPr>
        <p:txBody>
          <a:bodyPr>
            <a:normAutofit/>
          </a:bodyPr>
          <a:lstStyle/>
          <a:p>
            <a:pPr marL="0" indent="0" algn="ctr">
              <a:buNone/>
            </a:pPr>
            <a:r>
              <a:rPr lang="en-US" dirty="0"/>
              <a:t>Elastic constants of a transversely isotropic composite in terms of component constants (matrix isotropic, fiber anisotropic)</a:t>
            </a:r>
            <a:br>
              <a:rPr lang="en-US" dirty="0"/>
            </a:br>
            <a:r>
              <a:rPr lang="en-US" dirty="0"/>
              <a:t>Adapted from </a:t>
            </a:r>
            <a:r>
              <a:rPr lang="en-US" dirty="0" err="1"/>
              <a:t>Chamis</a:t>
            </a:r>
            <a:r>
              <a:rPr lang="en-US" dirty="0"/>
              <a:t> (1983)</a:t>
            </a:r>
          </a:p>
        </p:txBody>
      </p:sp>
      <p:pic>
        <p:nvPicPr>
          <p:cNvPr id="6" name="Εικόνα 5">
            <a:extLst>
              <a:ext uri="{FF2B5EF4-FFF2-40B4-BE49-F238E27FC236}">
                <a16:creationId xmlns:a16="http://schemas.microsoft.com/office/drawing/2014/main" id="{A0558188-6688-FC27-B31D-61F2ABFCB7B7}"/>
              </a:ext>
            </a:extLst>
          </p:cNvPr>
          <p:cNvPicPr>
            <a:picLocks noChangeAspect="1"/>
          </p:cNvPicPr>
          <p:nvPr/>
        </p:nvPicPr>
        <p:blipFill>
          <a:blip r:embed="rId2"/>
          <a:stretch>
            <a:fillRect/>
          </a:stretch>
        </p:blipFill>
        <p:spPr>
          <a:xfrm>
            <a:off x="498856" y="1930400"/>
            <a:ext cx="9085943" cy="3032588"/>
          </a:xfrm>
          <a:prstGeom prst="rect">
            <a:avLst/>
          </a:prstGeom>
        </p:spPr>
      </p:pic>
    </p:spTree>
    <p:extLst>
      <p:ext uri="{BB962C8B-B14F-4D97-AF65-F5344CB8AC3E}">
        <p14:creationId xmlns:p14="http://schemas.microsoft.com/office/powerpoint/2010/main" val="40702867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10727267" cy="1349830"/>
          </a:xfrm>
        </p:spPr>
        <p:txBody>
          <a:bodyPr>
            <a:normAutofit/>
          </a:bodyPr>
          <a:lstStyle/>
          <a:p>
            <a:r>
              <a:rPr lang="en-US" dirty="0"/>
              <a:t>Monotonic Strength and Fracture</a:t>
            </a:r>
            <a:br>
              <a:rPr lang="en-US" dirty="0"/>
            </a:br>
            <a:r>
              <a:rPr lang="en-US" dirty="0"/>
              <a:t>Strength of an Orthotropic Lamina</a:t>
            </a:r>
          </a:p>
        </p:txBody>
      </p:sp>
      <p:sp>
        <p:nvSpPr>
          <p:cNvPr id="3" name="Θέση περιεχομένου 2">
            <a:extLst>
              <a:ext uri="{FF2B5EF4-FFF2-40B4-BE49-F238E27FC236}">
                <a16:creationId xmlns:a16="http://schemas.microsoft.com/office/drawing/2014/main" id="{F2AECE79-C90A-0052-7591-D5935496E8DB}"/>
              </a:ext>
            </a:extLst>
          </p:cNvPr>
          <p:cNvSpPr>
            <a:spLocks noGrp="1"/>
          </p:cNvSpPr>
          <p:nvPr>
            <p:ph idx="1"/>
          </p:nvPr>
        </p:nvSpPr>
        <p:spPr>
          <a:xfrm>
            <a:off x="677333" y="1959430"/>
            <a:ext cx="8931124" cy="4898570"/>
          </a:xfrm>
        </p:spPr>
        <p:txBody>
          <a:bodyPr>
            <a:normAutofit/>
          </a:bodyPr>
          <a:lstStyle/>
          <a:p>
            <a:pPr algn="just"/>
            <a:r>
              <a:rPr lang="en-US" dirty="0">
                <a:solidFill>
                  <a:srgbClr val="FF0000"/>
                </a:solidFill>
              </a:rPr>
              <a:t>Maximum Strain Criterion</a:t>
            </a:r>
            <a:r>
              <a:rPr lang="en-US" dirty="0"/>
              <a:t>: This criterion is analogous to the maximum stress criterion. Failure occurs when any one of the strain components is equal to or greater than its corresponding allowable strain.</a:t>
            </a:r>
          </a:p>
          <a:p>
            <a:pPr algn="just"/>
            <a:r>
              <a:rPr lang="en-US" dirty="0">
                <a:solidFill>
                  <a:srgbClr val="FF0000"/>
                </a:solidFill>
              </a:rPr>
              <a:t>Maximum Work (or the Tsai–Hill) Criterion</a:t>
            </a:r>
            <a:r>
              <a:rPr lang="en-US" dirty="0"/>
              <a:t>: According to the Tsai–Hill criterion, failure of an orthotropic lamina will occur under a general two-dimensional stress state when the following expression holds:</a:t>
            </a:r>
          </a:p>
          <a:p>
            <a:pPr algn="just"/>
            <a:endParaRPr lang="en-US" dirty="0"/>
          </a:p>
          <a:p>
            <a:pPr algn="just"/>
            <a:endParaRPr lang="en-US" dirty="0"/>
          </a:p>
          <a:p>
            <a:pPr marL="400050" lvl="1" indent="0" algn="just">
              <a:buNone/>
            </a:pPr>
            <a:r>
              <a:rPr lang="en-US" sz="1800" dirty="0"/>
              <a:t>where X</a:t>
            </a:r>
            <a:r>
              <a:rPr lang="en-US" sz="1800" baseline="-25000" dirty="0"/>
              <a:t>1</a:t>
            </a:r>
            <a:r>
              <a:rPr lang="en-US" sz="1800" dirty="0"/>
              <a:t>, X</a:t>
            </a:r>
            <a:r>
              <a:rPr lang="en-US" sz="1800" baseline="-25000" dirty="0"/>
              <a:t>2</a:t>
            </a:r>
            <a:r>
              <a:rPr lang="en-US" sz="1800" dirty="0"/>
              <a:t>, and S are the longitudinal tensile failure strength, the transverse tensile failure strength, and the in plane shear failure strength, respectively. If compressive stresses are involved, then the corresponding compressive failure strengths should be used. This criterion does take into account the interaction between the failure modes. However, it does not make any direct distinction between tensile and compressive stresses.</a:t>
            </a:r>
          </a:p>
        </p:txBody>
      </p:sp>
      <p:pic>
        <p:nvPicPr>
          <p:cNvPr id="4" name="Εικόνα 3">
            <a:extLst>
              <a:ext uri="{FF2B5EF4-FFF2-40B4-BE49-F238E27FC236}">
                <a16:creationId xmlns:a16="http://schemas.microsoft.com/office/drawing/2014/main" id="{B967D3DE-D6C4-0015-C2D1-8A768754CEC9}"/>
              </a:ext>
            </a:extLst>
          </p:cNvPr>
          <p:cNvPicPr>
            <a:picLocks noChangeAspect="1"/>
          </p:cNvPicPr>
          <p:nvPr/>
        </p:nvPicPr>
        <p:blipFill>
          <a:blip r:embed="rId2"/>
          <a:stretch>
            <a:fillRect/>
          </a:stretch>
        </p:blipFill>
        <p:spPr>
          <a:xfrm>
            <a:off x="4451921" y="3850002"/>
            <a:ext cx="3288157" cy="806390"/>
          </a:xfrm>
          <a:prstGeom prst="rect">
            <a:avLst/>
          </a:prstGeom>
        </p:spPr>
      </p:pic>
    </p:spTree>
    <p:extLst>
      <p:ext uri="{BB962C8B-B14F-4D97-AF65-F5344CB8AC3E}">
        <p14:creationId xmlns:p14="http://schemas.microsoft.com/office/powerpoint/2010/main" val="785469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10727267" cy="1349830"/>
          </a:xfrm>
        </p:spPr>
        <p:txBody>
          <a:bodyPr>
            <a:normAutofit/>
          </a:bodyPr>
          <a:lstStyle/>
          <a:p>
            <a:r>
              <a:rPr lang="en-US" dirty="0"/>
              <a:t>Monotonic Strength and Fracture</a:t>
            </a:r>
            <a:br>
              <a:rPr lang="en-US" dirty="0"/>
            </a:br>
            <a:r>
              <a:rPr lang="en-US" dirty="0"/>
              <a:t>Strength of an Orthotropic Lamina</a:t>
            </a:r>
          </a:p>
        </p:txBody>
      </p:sp>
      <p:sp>
        <p:nvSpPr>
          <p:cNvPr id="3" name="Θέση περιεχομένου 2">
            <a:extLst>
              <a:ext uri="{FF2B5EF4-FFF2-40B4-BE49-F238E27FC236}">
                <a16:creationId xmlns:a16="http://schemas.microsoft.com/office/drawing/2014/main" id="{F2AECE79-C90A-0052-7591-D5935496E8DB}"/>
              </a:ext>
            </a:extLst>
          </p:cNvPr>
          <p:cNvSpPr>
            <a:spLocks noGrp="1"/>
          </p:cNvSpPr>
          <p:nvPr>
            <p:ph idx="1"/>
          </p:nvPr>
        </p:nvSpPr>
        <p:spPr>
          <a:xfrm>
            <a:off x="677333" y="2231572"/>
            <a:ext cx="8931124" cy="2394856"/>
          </a:xfrm>
        </p:spPr>
        <p:txBody>
          <a:bodyPr>
            <a:normAutofit/>
          </a:bodyPr>
          <a:lstStyle/>
          <a:p>
            <a:pPr algn="just"/>
            <a:r>
              <a:rPr lang="en-US" dirty="0">
                <a:solidFill>
                  <a:srgbClr val="FF0000"/>
                </a:solidFill>
              </a:rPr>
              <a:t>Quadratic Interaction Criterion</a:t>
            </a:r>
            <a:r>
              <a:rPr lang="en-US" dirty="0"/>
              <a:t>: As the name indicates, this criterion takes into account the stress interactions. According to this theory, the failure surface in stress space can be described by a function of the form:</a:t>
            </a:r>
          </a:p>
          <a:p>
            <a:pPr marL="0" indent="0" algn="ctr">
              <a:buNone/>
            </a:pPr>
            <a:r>
              <a:rPr lang="en-US" sz="1800" dirty="0"/>
              <a:t>f</a:t>
            </a:r>
            <a:r>
              <a:rPr lang="el-GR" sz="1800" dirty="0"/>
              <a:t>(σ) = </a:t>
            </a:r>
            <a:r>
              <a:rPr lang="en-US" sz="1800" dirty="0"/>
              <a:t>F</a:t>
            </a:r>
            <a:r>
              <a:rPr lang="en-US" sz="1800" baseline="-25000" dirty="0"/>
              <a:t>i</a:t>
            </a:r>
            <a:r>
              <a:rPr lang="el-GR" sz="1800" dirty="0"/>
              <a:t>σ</a:t>
            </a:r>
            <a:r>
              <a:rPr lang="en-US" sz="1800" baseline="-25000" dirty="0" err="1"/>
              <a:t>i</a:t>
            </a:r>
            <a:r>
              <a:rPr lang="en-US" sz="1800" dirty="0"/>
              <a:t> </a:t>
            </a:r>
            <a:r>
              <a:rPr lang="el-GR" sz="1800" dirty="0"/>
              <a:t>+ </a:t>
            </a:r>
            <a:r>
              <a:rPr lang="en-US" sz="1800" dirty="0" err="1"/>
              <a:t>F</a:t>
            </a:r>
            <a:r>
              <a:rPr lang="en-US" sz="1800" baseline="-25000" dirty="0" err="1"/>
              <a:t>ij</a:t>
            </a:r>
            <a:r>
              <a:rPr lang="el-GR" sz="1800" dirty="0"/>
              <a:t>σ</a:t>
            </a:r>
            <a:r>
              <a:rPr lang="en-US" sz="1800" baseline="-25000" dirty="0" err="1"/>
              <a:t>i</a:t>
            </a:r>
            <a:r>
              <a:rPr lang="el-GR" sz="1800" dirty="0"/>
              <a:t>σ</a:t>
            </a:r>
            <a:r>
              <a:rPr lang="en-US" sz="1800" dirty="0"/>
              <a:t>j </a:t>
            </a:r>
            <a:r>
              <a:rPr lang="el-GR" sz="1800" dirty="0"/>
              <a:t>=</a:t>
            </a:r>
            <a:r>
              <a:rPr lang="en-US" sz="1800" dirty="0"/>
              <a:t> 1 </a:t>
            </a:r>
            <a:r>
              <a:rPr lang="el-GR" sz="1800" dirty="0"/>
              <a:t>    </a:t>
            </a:r>
            <a:r>
              <a:rPr lang="en-US" sz="1800" dirty="0" err="1"/>
              <a:t>i</a:t>
            </a:r>
            <a:r>
              <a:rPr lang="el-GR" sz="1800" dirty="0"/>
              <a:t>, </a:t>
            </a:r>
            <a:r>
              <a:rPr lang="en-US" sz="1800" dirty="0"/>
              <a:t>j </a:t>
            </a:r>
            <a:r>
              <a:rPr lang="el-GR" sz="1800" dirty="0"/>
              <a:t>= </a:t>
            </a:r>
            <a:r>
              <a:rPr lang="en-US" sz="1800" dirty="0"/>
              <a:t>1</a:t>
            </a:r>
            <a:r>
              <a:rPr lang="el-GR" sz="1800" dirty="0"/>
              <a:t>,</a:t>
            </a:r>
            <a:r>
              <a:rPr lang="en-US" sz="1800" dirty="0"/>
              <a:t> 2</a:t>
            </a:r>
            <a:r>
              <a:rPr lang="el-GR" sz="1800" dirty="0"/>
              <a:t>, </a:t>
            </a:r>
            <a:r>
              <a:rPr lang="en-US" sz="1800" dirty="0"/>
              <a:t>6</a:t>
            </a:r>
          </a:p>
          <a:p>
            <a:pPr marL="400050" lvl="1" indent="0">
              <a:buNone/>
            </a:pPr>
            <a:r>
              <a:rPr lang="en-US" sz="1800" dirty="0"/>
              <a:t>where F</a:t>
            </a:r>
            <a:r>
              <a:rPr lang="en-US" sz="1800" baseline="-25000" dirty="0"/>
              <a:t>i</a:t>
            </a:r>
            <a:r>
              <a:rPr lang="en-US" sz="1800" dirty="0"/>
              <a:t> and </a:t>
            </a:r>
            <a:r>
              <a:rPr lang="en-US" sz="1800" dirty="0" err="1"/>
              <a:t>F</a:t>
            </a:r>
            <a:r>
              <a:rPr lang="en-US" sz="1800" baseline="-25000" dirty="0" err="1"/>
              <a:t>ij</a:t>
            </a:r>
            <a:r>
              <a:rPr lang="en-US" sz="1800" dirty="0"/>
              <a:t> are the strength parameters. </a:t>
            </a:r>
            <a:br>
              <a:rPr lang="en-US" sz="1800" dirty="0"/>
            </a:br>
            <a:r>
              <a:rPr lang="en-US" sz="1800" dirty="0"/>
              <a:t>For the case of plane stress, </a:t>
            </a:r>
            <a:r>
              <a:rPr lang="en-US" sz="1800" dirty="0" err="1"/>
              <a:t>i,j</a:t>
            </a:r>
            <a:r>
              <a:rPr lang="en-US" sz="1800" dirty="0"/>
              <a:t> = 1,2,6</a:t>
            </a:r>
          </a:p>
        </p:txBody>
      </p:sp>
    </p:spTree>
    <p:extLst>
      <p:ext uri="{BB962C8B-B14F-4D97-AF65-F5344CB8AC3E}">
        <p14:creationId xmlns:p14="http://schemas.microsoft.com/office/powerpoint/2010/main" val="774429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10727267" cy="1349830"/>
          </a:xfrm>
        </p:spPr>
        <p:txBody>
          <a:bodyPr>
            <a:normAutofit/>
          </a:bodyPr>
          <a:lstStyle/>
          <a:p>
            <a:r>
              <a:rPr lang="en-US" dirty="0"/>
              <a:t>Monotonic Strength and Fracture</a:t>
            </a:r>
            <a:br>
              <a:rPr lang="en-US" dirty="0"/>
            </a:br>
            <a:r>
              <a:rPr lang="en-US" dirty="0"/>
              <a:t>Strength of an Orthotropic Lamina</a:t>
            </a:r>
          </a:p>
        </p:txBody>
      </p:sp>
      <p:sp>
        <p:nvSpPr>
          <p:cNvPr id="9" name="Θέση περιεχομένου 2">
            <a:extLst>
              <a:ext uri="{FF2B5EF4-FFF2-40B4-BE49-F238E27FC236}">
                <a16:creationId xmlns:a16="http://schemas.microsoft.com/office/drawing/2014/main" id="{A4EB7322-AE6E-920A-0415-D575B5FEE25B}"/>
              </a:ext>
            </a:extLst>
          </p:cNvPr>
          <p:cNvSpPr txBox="1">
            <a:spLocks/>
          </p:cNvSpPr>
          <p:nvPr/>
        </p:nvSpPr>
        <p:spPr>
          <a:xfrm>
            <a:off x="1745879" y="6085974"/>
            <a:ext cx="6174754" cy="51064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n-US" dirty="0"/>
              <a:t>Comparison of failure theories</a:t>
            </a:r>
          </a:p>
        </p:txBody>
      </p:sp>
      <p:pic>
        <p:nvPicPr>
          <p:cNvPr id="4" name="Εικόνα 3">
            <a:extLst>
              <a:ext uri="{FF2B5EF4-FFF2-40B4-BE49-F238E27FC236}">
                <a16:creationId xmlns:a16="http://schemas.microsoft.com/office/drawing/2014/main" id="{B91CE9DD-4A74-13F2-870A-05F99D4C9396}"/>
              </a:ext>
            </a:extLst>
          </p:cNvPr>
          <p:cNvPicPr>
            <a:picLocks noChangeAspect="1"/>
          </p:cNvPicPr>
          <p:nvPr/>
        </p:nvPicPr>
        <p:blipFill>
          <a:blip r:embed="rId2"/>
          <a:stretch>
            <a:fillRect/>
          </a:stretch>
        </p:blipFill>
        <p:spPr>
          <a:xfrm>
            <a:off x="677332" y="1890162"/>
            <a:ext cx="8423123" cy="4195812"/>
          </a:xfrm>
          <a:prstGeom prst="rect">
            <a:avLst/>
          </a:prstGeom>
        </p:spPr>
      </p:pic>
    </p:spTree>
    <p:extLst>
      <p:ext uri="{BB962C8B-B14F-4D97-AF65-F5344CB8AC3E}">
        <p14:creationId xmlns:p14="http://schemas.microsoft.com/office/powerpoint/2010/main" val="17281174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10727267" cy="1349830"/>
          </a:xfrm>
        </p:spPr>
        <p:txBody>
          <a:bodyPr>
            <a:normAutofit/>
          </a:bodyPr>
          <a:lstStyle/>
          <a:p>
            <a:r>
              <a:rPr lang="en-US" dirty="0"/>
              <a:t>Monotonic Strength and Fracture</a:t>
            </a:r>
            <a:br>
              <a:rPr lang="en-US" dirty="0"/>
            </a:br>
            <a:r>
              <a:rPr lang="en-US" dirty="0"/>
              <a:t>Strength of an Orthotropic Lamina</a:t>
            </a:r>
          </a:p>
        </p:txBody>
      </p:sp>
      <p:sp>
        <p:nvSpPr>
          <p:cNvPr id="9" name="Θέση περιεχομένου 2">
            <a:extLst>
              <a:ext uri="{FF2B5EF4-FFF2-40B4-BE49-F238E27FC236}">
                <a16:creationId xmlns:a16="http://schemas.microsoft.com/office/drawing/2014/main" id="{A4EB7322-AE6E-920A-0415-D575B5FEE25B}"/>
              </a:ext>
            </a:extLst>
          </p:cNvPr>
          <p:cNvSpPr txBox="1">
            <a:spLocks/>
          </p:cNvSpPr>
          <p:nvPr/>
        </p:nvSpPr>
        <p:spPr>
          <a:xfrm>
            <a:off x="677332" y="5583750"/>
            <a:ext cx="8045753" cy="101286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n-US" dirty="0"/>
              <a:t>Failure envelopes due to different failure criteria. The shaded past indicates the conservative failure region</a:t>
            </a:r>
          </a:p>
        </p:txBody>
      </p:sp>
      <p:pic>
        <p:nvPicPr>
          <p:cNvPr id="5" name="Εικόνα 4">
            <a:extLst>
              <a:ext uri="{FF2B5EF4-FFF2-40B4-BE49-F238E27FC236}">
                <a16:creationId xmlns:a16="http://schemas.microsoft.com/office/drawing/2014/main" id="{5125CF16-0718-A94F-F42C-AA1DA19A133E}"/>
              </a:ext>
            </a:extLst>
          </p:cNvPr>
          <p:cNvPicPr>
            <a:picLocks noChangeAspect="1"/>
          </p:cNvPicPr>
          <p:nvPr/>
        </p:nvPicPr>
        <p:blipFill>
          <a:blip r:embed="rId2"/>
          <a:stretch>
            <a:fillRect/>
          </a:stretch>
        </p:blipFill>
        <p:spPr>
          <a:xfrm>
            <a:off x="677333" y="1959430"/>
            <a:ext cx="7927086" cy="3624320"/>
          </a:xfrm>
          <a:prstGeom prst="rect">
            <a:avLst/>
          </a:prstGeom>
        </p:spPr>
      </p:pic>
    </p:spTree>
    <p:extLst>
      <p:ext uri="{BB962C8B-B14F-4D97-AF65-F5344CB8AC3E}">
        <p14:creationId xmlns:p14="http://schemas.microsoft.com/office/powerpoint/2010/main" val="22712268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10727267" cy="1349830"/>
          </a:xfrm>
        </p:spPr>
        <p:txBody>
          <a:bodyPr>
            <a:normAutofit/>
          </a:bodyPr>
          <a:lstStyle/>
          <a:p>
            <a:r>
              <a:rPr lang="en-US" dirty="0"/>
              <a:t>Fatigue and Creep</a:t>
            </a:r>
            <a:br>
              <a:rPr lang="en-US" dirty="0"/>
            </a:br>
            <a:r>
              <a:rPr lang="en-US" dirty="0"/>
              <a:t>Introduction</a:t>
            </a:r>
          </a:p>
        </p:txBody>
      </p:sp>
      <p:sp>
        <p:nvSpPr>
          <p:cNvPr id="3" name="Θέση περιεχομένου 2">
            <a:extLst>
              <a:ext uri="{FF2B5EF4-FFF2-40B4-BE49-F238E27FC236}">
                <a16:creationId xmlns:a16="http://schemas.microsoft.com/office/drawing/2014/main" id="{F2AECE79-C90A-0052-7591-D5935496E8DB}"/>
              </a:ext>
            </a:extLst>
          </p:cNvPr>
          <p:cNvSpPr>
            <a:spLocks noGrp="1"/>
          </p:cNvSpPr>
          <p:nvPr>
            <p:ph idx="1"/>
          </p:nvPr>
        </p:nvSpPr>
        <p:spPr>
          <a:xfrm>
            <a:off x="677333" y="2296314"/>
            <a:ext cx="8931124" cy="3446760"/>
          </a:xfrm>
        </p:spPr>
        <p:txBody>
          <a:bodyPr>
            <a:normAutofit/>
          </a:bodyPr>
          <a:lstStyle/>
          <a:p>
            <a:pPr algn="just"/>
            <a:r>
              <a:rPr lang="en-US" dirty="0">
                <a:solidFill>
                  <a:srgbClr val="FF0000"/>
                </a:solidFill>
              </a:rPr>
              <a:t>Fatigue is the phenomenon of mechanical property degradation leading to failure of a material or a component under cyclic loading. </a:t>
            </a:r>
            <a:r>
              <a:rPr lang="en-US" dirty="0"/>
              <a:t>The operative word in this definition is cyclic. This definition thus excludes the so called phenomenon of static fatigue, which is sometimes used to describe stress corrosion cracking in glasses and ceramics in the presence of moisture.</a:t>
            </a:r>
          </a:p>
          <a:p>
            <a:pPr algn="just"/>
            <a:r>
              <a:rPr lang="en-US" dirty="0">
                <a:solidFill>
                  <a:srgbClr val="FF0000"/>
                </a:solidFill>
              </a:rPr>
              <a:t>Creep refers to time-dependent deformation in a material, which becomes important at relatively high temperatures </a:t>
            </a:r>
            <a:r>
              <a:rPr lang="en-US" dirty="0"/>
              <a:t>(T &gt; 0.4Tm, where Tm is the melting point in kelvin).</a:t>
            </a:r>
          </a:p>
          <a:p>
            <a:pPr algn="just"/>
            <a:r>
              <a:rPr lang="en-US" dirty="0"/>
              <a:t>There are many applications of composites where cyclic fatigue and high temperature (i.e., creep) conditions prevail.</a:t>
            </a:r>
          </a:p>
        </p:txBody>
      </p:sp>
    </p:spTree>
    <p:extLst>
      <p:ext uri="{BB962C8B-B14F-4D97-AF65-F5344CB8AC3E}">
        <p14:creationId xmlns:p14="http://schemas.microsoft.com/office/powerpoint/2010/main" val="32977273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10727267" cy="1349830"/>
          </a:xfrm>
        </p:spPr>
        <p:txBody>
          <a:bodyPr>
            <a:normAutofit/>
          </a:bodyPr>
          <a:lstStyle/>
          <a:p>
            <a:r>
              <a:rPr lang="en-US" dirty="0"/>
              <a:t>Fatigue and Creep</a:t>
            </a:r>
            <a:br>
              <a:rPr lang="en-US" dirty="0"/>
            </a:br>
            <a:r>
              <a:rPr lang="en-US" dirty="0"/>
              <a:t>Fatigue</a:t>
            </a:r>
          </a:p>
        </p:txBody>
      </p:sp>
      <p:sp>
        <p:nvSpPr>
          <p:cNvPr id="3" name="Θέση περιεχομένου 2">
            <a:extLst>
              <a:ext uri="{FF2B5EF4-FFF2-40B4-BE49-F238E27FC236}">
                <a16:creationId xmlns:a16="http://schemas.microsoft.com/office/drawing/2014/main" id="{F2AECE79-C90A-0052-7591-D5935496E8DB}"/>
              </a:ext>
            </a:extLst>
          </p:cNvPr>
          <p:cNvSpPr>
            <a:spLocks noGrp="1"/>
          </p:cNvSpPr>
          <p:nvPr>
            <p:ph idx="1"/>
          </p:nvPr>
        </p:nvSpPr>
        <p:spPr>
          <a:xfrm>
            <a:off x="677332" y="1959430"/>
            <a:ext cx="9092309" cy="4874507"/>
          </a:xfrm>
        </p:spPr>
        <p:txBody>
          <a:bodyPr>
            <a:normAutofit fontScale="92500" lnSpcReduction="10000"/>
          </a:bodyPr>
          <a:lstStyle/>
          <a:p>
            <a:pPr algn="just"/>
            <a:r>
              <a:rPr lang="en-US" dirty="0"/>
              <a:t>The application of conventional approaches to fatigue of composites, for example, the stress versus cycles (S–N) curves or the application of linear elastic fracture mechanics (LEFM), is not straightforward. The main reasons for this are the inherent heterogeneity and anisotropic nature of the composites.</a:t>
            </a:r>
          </a:p>
          <a:p>
            <a:pPr algn="just"/>
            <a:r>
              <a:rPr lang="en-US" dirty="0"/>
              <a:t>The fracture behavior of composites is characterized by a multiplicity of damage modes:</a:t>
            </a:r>
          </a:p>
          <a:p>
            <a:pPr lvl="1" algn="just">
              <a:buFont typeface="Arial" panose="020B0604020202020204" pitchFamily="34" charset="0"/>
              <a:buChar char="•"/>
            </a:pPr>
            <a:r>
              <a:rPr lang="en-US" dirty="0"/>
              <a:t>matrix crazing (in a polymeric matrix), </a:t>
            </a:r>
          </a:p>
          <a:p>
            <a:pPr lvl="1" algn="just">
              <a:buFont typeface="Arial" panose="020B0604020202020204" pitchFamily="34" charset="0"/>
              <a:buChar char="•"/>
            </a:pPr>
            <a:r>
              <a:rPr lang="en-US" dirty="0"/>
              <a:t>matrix cracking (in a brittle matrix),</a:t>
            </a:r>
          </a:p>
          <a:p>
            <a:pPr lvl="1" algn="just">
              <a:buFont typeface="Arial" panose="020B0604020202020204" pitchFamily="34" charset="0"/>
              <a:buChar char="•"/>
            </a:pPr>
            <a:r>
              <a:rPr lang="en-US" dirty="0"/>
              <a:t>matrix plasticity (in a ductile matrix), </a:t>
            </a:r>
          </a:p>
          <a:p>
            <a:pPr lvl="1" algn="just">
              <a:buFont typeface="Arial" panose="020B0604020202020204" pitchFamily="34" charset="0"/>
              <a:buChar char="•"/>
            </a:pPr>
            <a:r>
              <a:rPr lang="en-US" dirty="0"/>
              <a:t>fiber fracture, </a:t>
            </a:r>
          </a:p>
          <a:p>
            <a:pPr lvl="1" algn="just">
              <a:buFont typeface="Arial" panose="020B0604020202020204" pitchFamily="34" charset="0"/>
              <a:buChar char="•"/>
            </a:pPr>
            <a:r>
              <a:rPr lang="en-US" dirty="0"/>
              <a:t>interfacial debonding and</a:t>
            </a:r>
          </a:p>
          <a:p>
            <a:pPr lvl="1" algn="just">
              <a:buFont typeface="Arial" panose="020B0604020202020204" pitchFamily="34" charset="0"/>
              <a:buChar char="•"/>
            </a:pPr>
            <a:r>
              <a:rPr lang="en-US" dirty="0"/>
              <a:t>delamination, </a:t>
            </a:r>
          </a:p>
          <a:p>
            <a:pPr lvl="1" algn="just">
              <a:buFont typeface="Arial" panose="020B0604020202020204" pitchFamily="34" charset="0"/>
              <a:buChar char="•"/>
            </a:pPr>
            <a:r>
              <a:rPr lang="en-US" dirty="0"/>
              <a:t>void growth, </a:t>
            </a:r>
          </a:p>
          <a:p>
            <a:pPr lvl="1" algn="just">
              <a:buFont typeface="Arial" panose="020B0604020202020204" pitchFamily="34" charset="0"/>
              <a:buChar char="•"/>
            </a:pPr>
            <a:r>
              <a:rPr lang="en-US" dirty="0"/>
              <a:t>multidirectional cracking, </a:t>
            </a:r>
          </a:p>
          <a:p>
            <a:pPr marL="0" indent="0" algn="just">
              <a:buNone/>
            </a:pPr>
            <a:r>
              <a:rPr lang="en-US" dirty="0"/>
              <a:t>these modes appear </a:t>
            </a:r>
            <a:r>
              <a:rPr lang="en-US" sz="1800" dirty="0"/>
              <a:t>rather early in the fatigue life of composites.</a:t>
            </a:r>
          </a:p>
        </p:txBody>
      </p:sp>
    </p:spTree>
    <p:extLst>
      <p:ext uri="{BB962C8B-B14F-4D97-AF65-F5344CB8AC3E}">
        <p14:creationId xmlns:p14="http://schemas.microsoft.com/office/powerpoint/2010/main" val="4638628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10727267" cy="1349830"/>
          </a:xfrm>
        </p:spPr>
        <p:txBody>
          <a:bodyPr>
            <a:normAutofit/>
          </a:bodyPr>
          <a:lstStyle/>
          <a:p>
            <a:r>
              <a:rPr lang="en-US" dirty="0"/>
              <a:t>Monotonic Strength and Fracture</a:t>
            </a:r>
            <a:br>
              <a:rPr lang="en-US" dirty="0"/>
            </a:br>
            <a:r>
              <a:rPr lang="en-US" dirty="0"/>
              <a:t>Fatigue</a:t>
            </a:r>
          </a:p>
        </p:txBody>
      </p:sp>
      <p:sp>
        <p:nvSpPr>
          <p:cNvPr id="9" name="Θέση περιεχομένου 2">
            <a:extLst>
              <a:ext uri="{FF2B5EF4-FFF2-40B4-BE49-F238E27FC236}">
                <a16:creationId xmlns:a16="http://schemas.microsoft.com/office/drawing/2014/main" id="{A4EB7322-AE6E-920A-0415-D575B5FEE25B}"/>
              </a:ext>
            </a:extLst>
          </p:cNvPr>
          <p:cNvSpPr txBox="1">
            <a:spLocks/>
          </p:cNvSpPr>
          <p:nvPr/>
        </p:nvSpPr>
        <p:spPr>
          <a:xfrm>
            <a:off x="677332" y="5583750"/>
            <a:ext cx="9300856" cy="101286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n-US" dirty="0"/>
              <a:t>Diffuse damage zone in a fiber reinforced composite (anisotropic): </a:t>
            </a:r>
            <a:br>
              <a:rPr lang="en-US" dirty="0"/>
            </a:br>
            <a:r>
              <a:rPr lang="en-US" dirty="0"/>
              <a:t>(a) fiber break and local debonding; (b) matrix cracking; </a:t>
            </a:r>
            <a:br>
              <a:rPr lang="en-US" dirty="0"/>
            </a:br>
            <a:r>
              <a:rPr lang="en-US" dirty="0"/>
              <a:t>(c) deflection of the principal crack along a weak fiber/matrix interface</a:t>
            </a:r>
          </a:p>
        </p:txBody>
      </p:sp>
      <p:pic>
        <p:nvPicPr>
          <p:cNvPr id="4" name="Εικόνα 3">
            <a:extLst>
              <a:ext uri="{FF2B5EF4-FFF2-40B4-BE49-F238E27FC236}">
                <a16:creationId xmlns:a16="http://schemas.microsoft.com/office/drawing/2014/main" id="{AF725EB8-96C7-650A-EC04-2F8A908C467F}"/>
              </a:ext>
            </a:extLst>
          </p:cNvPr>
          <p:cNvPicPr>
            <a:picLocks noChangeAspect="1"/>
          </p:cNvPicPr>
          <p:nvPr/>
        </p:nvPicPr>
        <p:blipFill>
          <a:blip r:embed="rId2"/>
          <a:stretch>
            <a:fillRect/>
          </a:stretch>
        </p:blipFill>
        <p:spPr>
          <a:xfrm>
            <a:off x="677331" y="1959429"/>
            <a:ext cx="9300857" cy="3487821"/>
          </a:xfrm>
          <a:prstGeom prst="rect">
            <a:avLst/>
          </a:prstGeom>
        </p:spPr>
      </p:pic>
    </p:spTree>
    <p:extLst>
      <p:ext uri="{BB962C8B-B14F-4D97-AF65-F5344CB8AC3E}">
        <p14:creationId xmlns:p14="http://schemas.microsoft.com/office/powerpoint/2010/main" val="27419810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10727267" cy="1349830"/>
          </a:xfrm>
        </p:spPr>
        <p:txBody>
          <a:bodyPr>
            <a:normAutofit/>
          </a:bodyPr>
          <a:lstStyle/>
          <a:p>
            <a:r>
              <a:rPr lang="en-US" dirty="0"/>
              <a:t>Monotonic Strength and Fracture</a:t>
            </a:r>
            <a:br>
              <a:rPr lang="en-US" dirty="0"/>
            </a:br>
            <a:r>
              <a:rPr lang="en-US" dirty="0"/>
              <a:t>Fatigue</a:t>
            </a:r>
          </a:p>
        </p:txBody>
      </p:sp>
      <p:sp>
        <p:nvSpPr>
          <p:cNvPr id="9" name="Θέση περιεχομένου 2">
            <a:extLst>
              <a:ext uri="{FF2B5EF4-FFF2-40B4-BE49-F238E27FC236}">
                <a16:creationId xmlns:a16="http://schemas.microsoft.com/office/drawing/2014/main" id="{A4EB7322-AE6E-920A-0415-D575B5FEE25B}"/>
              </a:ext>
            </a:extLst>
          </p:cNvPr>
          <p:cNvSpPr txBox="1">
            <a:spLocks/>
          </p:cNvSpPr>
          <p:nvPr/>
        </p:nvSpPr>
        <p:spPr>
          <a:xfrm>
            <a:off x="1390538" y="6248400"/>
            <a:ext cx="9300856" cy="54874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n-US" dirty="0"/>
              <a:t>Some useful parameters for fatigue</a:t>
            </a:r>
          </a:p>
        </p:txBody>
      </p:sp>
      <p:pic>
        <p:nvPicPr>
          <p:cNvPr id="5" name="Εικόνα 4">
            <a:extLst>
              <a:ext uri="{FF2B5EF4-FFF2-40B4-BE49-F238E27FC236}">
                <a16:creationId xmlns:a16="http://schemas.microsoft.com/office/drawing/2014/main" id="{F4CD257B-66E2-D13B-91C2-C53665A881EA}"/>
              </a:ext>
            </a:extLst>
          </p:cNvPr>
          <p:cNvPicPr>
            <a:picLocks noChangeAspect="1"/>
          </p:cNvPicPr>
          <p:nvPr/>
        </p:nvPicPr>
        <p:blipFill>
          <a:blip r:embed="rId2"/>
          <a:stretch>
            <a:fillRect/>
          </a:stretch>
        </p:blipFill>
        <p:spPr>
          <a:xfrm>
            <a:off x="2618740" y="3429000"/>
            <a:ext cx="6954520" cy="2819400"/>
          </a:xfrm>
          <a:prstGeom prst="rect">
            <a:avLst/>
          </a:prstGeom>
        </p:spPr>
      </p:pic>
      <p:pic>
        <p:nvPicPr>
          <p:cNvPr id="7" name="Εικόνα 6">
            <a:extLst>
              <a:ext uri="{FF2B5EF4-FFF2-40B4-BE49-F238E27FC236}">
                <a16:creationId xmlns:a16="http://schemas.microsoft.com/office/drawing/2014/main" id="{5079D0F8-F24B-482A-AE36-4F284EDBCCCD}"/>
              </a:ext>
            </a:extLst>
          </p:cNvPr>
          <p:cNvPicPr>
            <a:picLocks noChangeAspect="1"/>
          </p:cNvPicPr>
          <p:nvPr/>
        </p:nvPicPr>
        <p:blipFill rotWithShape="1">
          <a:blip r:embed="rId3"/>
          <a:srcRect l="6502" r="7923"/>
          <a:stretch/>
        </p:blipFill>
        <p:spPr>
          <a:xfrm>
            <a:off x="2551808" y="1457002"/>
            <a:ext cx="6978316" cy="2314898"/>
          </a:xfrm>
          <a:prstGeom prst="rect">
            <a:avLst/>
          </a:prstGeom>
        </p:spPr>
      </p:pic>
    </p:spTree>
    <p:extLst>
      <p:ext uri="{BB962C8B-B14F-4D97-AF65-F5344CB8AC3E}">
        <p14:creationId xmlns:p14="http://schemas.microsoft.com/office/powerpoint/2010/main" val="30819396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10727267" cy="1349830"/>
          </a:xfrm>
        </p:spPr>
        <p:txBody>
          <a:bodyPr>
            <a:normAutofit/>
          </a:bodyPr>
          <a:lstStyle/>
          <a:p>
            <a:r>
              <a:rPr lang="en-US" dirty="0"/>
              <a:t>Monotonic Strength and Fracture</a:t>
            </a:r>
            <a:br>
              <a:rPr lang="en-US" dirty="0"/>
            </a:br>
            <a:r>
              <a:rPr lang="en-US" dirty="0"/>
              <a:t>Fatigue</a:t>
            </a:r>
          </a:p>
        </p:txBody>
      </p:sp>
      <p:sp>
        <p:nvSpPr>
          <p:cNvPr id="9" name="Θέση περιεχομένου 2">
            <a:extLst>
              <a:ext uri="{FF2B5EF4-FFF2-40B4-BE49-F238E27FC236}">
                <a16:creationId xmlns:a16="http://schemas.microsoft.com/office/drawing/2014/main" id="{A4EB7322-AE6E-920A-0415-D575B5FEE25B}"/>
              </a:ext>
            </a:extLst>
          </p:cNvPr>
          <p:cNvSpPr txBox="1">
            <a:spLocks/>
          </p:cNvSpPr>
          <p:nvPr/>
        </p:nvSpPr>
        <p:spPr>
          <a:xfrm>
            <a:off x="677332" y="1959430"/>
            <a:ext cx="3894668" cy="463718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r>
              <a:rPr lang="en-US" dirty="0"/>
              <a:t>S–N curves are commonly used with monolithic materials, especially metals and, to some extent, with polymers. It involves determination of the so-called S–N curves</a:t>
            </a:r>
          </a:p>
          <a:p>
            <a:pPr algn="just"/>
            <a:r>
              <a:rPr lang="en-US" dirty="0"/>
              <a:t>S (or </a:t>
            </a:r>
            <a:r>
              <a:rPr lang="el-GR" dirty="0"/>
              <a:t>σ</a:t>
            </a:r>
            <a:r>
              <a:rPr lang="en-US" baseline="-25000" dirty="0"/>
              <a:t>a</a:t>
            </a:r>
            <a:r>
              <a:rPr lang="en-US" dirty="0"/>
              <a:t>) is the stress amplitude and N is the number of cycles to failure. In general, for ferrous metals,</a:t>
            </a:r>
            <a:r>
              <a:rPr lang="el-GR" dirty="0"/>
              <a:t> </a:t>
            </a:r>
            <a:r>
              <a:rPr lang="en-US" dirty="0"/>
              <a:t>one obtains a fatigue limit or endurance limit.</a:t>
            </a:r>
            <a:endParaRPr lang="el-GR" dirty="0"/>
          </a:p>
          <a:p>
            <a:pPr algn="just"/>
            <a:r>
              <a:rPr lang="en-US" dirty="0">
                <a:solidFill>
                  <a:srgbClr val="FF0000"/>
                </a:solidFill>
              </a:rPr>
              <a:t>The variety of operating mechanisms and the inadequacy of the S–N curve</a:t>
            </a:r>
            <a:r>
              <a:rPr lang="el-GR" dirty="0">
                <a:solidFill>
                  <a:srgbClr val="FF0000"/>
                </a:solidFill>
              </a:rPr>
              <a:t> </a:t>
            </a:r>
            <a:r>
              <a:rPr lang="en-US" dirty="0">
                <a:solidFill>
                  <a:srgbClr val="FF0000"/>
                </a:solidFill>
              </a:rPr>
              <a:t>approach have been documented by many researchers</a:t>
            </a:r>
          </a:p>
        </p:txBody>
      </p:sp>
      <p:pic>
        <p:nvPicPr>
          <p:cNvPr id="5" name="Εικόνα 4">
            <a:extLst>
              <a:ext uri="{FF2B5EF4-FFF2-40B4-BE49-F238E27FC236}">
                <a16:creationId xmlns:a16="http://schemas.microsoft.com/office/drawing/2014/main" id="{AC6643B4-5CFC-9244-794B-B7B4D4DBF24E}"/>
              </a:ext>
            </a:extLst>
          </p:cNvPr>
          <p:cNvPicPr>
            <a:picLocks noChangeAspect="1"/>
          </p:cNvPicPr>
          <p:nvPr/>
        </p:nvPicPr>
        <p:blipFill>
          <a:blip r:embed="rId2"/>
          <a:stretch>
            <a:fillRect/>
          </a:stretch>
        </p:blipFill>
        <p:spPr>
          <a:xfrm>
            <a:off x="8267882" y="502811"/>
            <a:ext cx="3695882" cy="6093807"/>
          </a:xfrm>
          <a:prstGeom prst="rect">
            <a:avLst/>
          </a:prstGeom>
        </p:spPr>
      </p:pic>
      <p:sp>
        <p:nvSpPr>
          <p:cNvPr id="8" name="TextBox 7">
            <a:extLst>
              <a:ext uri="{FF2B5EF4-FFF2-40B4-BE49-F238E27FC236}">
                <a16:creationId xmlns:a16="http://schemas.microsoft.com/office/drawing/2014/main" id="{C33EED4A-8AAC-B813-B1DC-2C345E3B4E3E}"/>
              </a:ext>
            </a:extLst>
          </p:cNvPr>
          <p:cNvSpPr txBox="1"/>
          <p:nvPr/>
        </p:nvSpPr>
        <p:spPr>
          <a:xfrm>
            <a:off x="4572000" y="3184294"/>
            <a:ext cx="3695882" cy="3323987"/>
          </a:xfrm>
          <a:prstGeom prst="rect">
            <a:avLst/>
          </a:prstGeom>
          <a:noFill/>
        </p:spPr>
        <p:txBody>
          <a:bodyPr wrap="square">
            <a:spAutoFit/>
          </a:bodyPr>
          <a:lstStyle/>
          <a:p>
            <a:pPr marL="342900" indent="-342900">
              <a:buAutoNum type="alphaLcParenBoth"/>
            </a:pPr>
            <a:r>
              <a:rPr lang="en-US" sz="1500" dirty="0">
                <a:solidFill>
                  <a:schemeClr val="tx1">
                    <a:lumMod val="75000"/>
                    <a:lumOff val="25000"/>
                  </a:schemeClr>
                </a:solidFill>
              </a:rPr>
              <a:t>S–N curves of unreinforced </a:t>
            </a:r>
            <a:r>
              <a:rPr lang="en-US" sz="1500" dirty="0" err="1">
                <a:solidFill>
                  <a:schemeClr val="tx1">
                    <a:lumMod val="75000"/>
                    <a:lumOff val="25000"/>
                  </a:schemeClr>
                </a:solidFill>
              </a:rPr>
              <a:t>polysulfone</a:t>
            </a:r>
            <a:r>
              <a:rPr lang="en-US" sz="1500" dirty="0">
                <a:solidFill>
                  <a:schemeClr val="tx1">
                    <a:lumMod val="75000"/>
                    <a:lumOff val="25000"/>
                  </a:schemeClr>
                </a:solidFill>
              </a:rPr>
              <a:t> (PSF) and composites with a PSF matrix and</a:t>
            </a:r>
            <a:r>
              <a:rPr lang="el-GR" sz="1500" dirty="0">
                <a:solidFill>
                  <a:schemeClr val="tx1">
                    <a:lumMod val="75000"/>
                    <a:lumOff val="25000"/>
                  </a:schemeClr>
                </a:solidFill>
              </a:rPr>
              <a:t> </a:t>
            </a:r>
            <a:r>
              <a:rPr lang="en-US" sz="1500" dirty="0">
                <a:solidFill>
                  <a:schemeClr val="tx1">
                    <a:lumMod val="75000"/>
                    <a:lumOff val="25000"/>
                  </a:schemeClr>
                </a:solidFill>
              </a:rPr>
              <a:t>different amounts of short fibers (glass and carbon). The S–N curves</a:t>
            </a:r>
            <a:r>
              <a:rPr lang="el-GR" sz="1500" dirty="0">
                <a:solidFill>
                  <a:schemeClr val="tx1">
                    <a:lumMod val="75000"/>
                    <a:lumOff val="25000"/>
                  </a:schemeClr>
                </a:solidFill>
              </a:rPr>
              <a:t> </a:t>
            </a:r>
            <a:r>
              <a:rPr lang="en-US" sz="1500" dirty="0">
                <a:solidFill>
                  <a:schemeClr val="tx1">
                    <a:lumMod val="75000"/>
                    <a:lumOff val="25000"/>
                  </a:schemeClr>
                </a:solidFill>
              </a:rPr>
              <a:t>move up with increasing fiber volume fraction. </a:t>
            </a:r>
            <a:endParaRPr lang="el-GR" sz="1500" dirty="0">
              <a:solidFill>
                <a:schemeClr val="tx1">
                  <a:lumMod val="75000"/>
                  <a:lumOff val="25000"/>
                </a:schemeClr>
              </a:solidFill>
            </a:endParaRPr>
          </a:p>
          <a:p>
            <a:pPr marL="342900" indent="-342900">
              <a:buAutoNum type="alphaLcParenBoth"/>
            </a:pPr>
            <a:r>
              <a:rPr lang="en-US" sz="1500" dirty="0">
                <a:solidFill>
                  <a:schemeClr val="tx1">
                    <a:lumMod val="75000"/>
                    <a:lumOff val="25000"/>
                  </a:schemeClr>
                </a:solidFill>
              </a:rPr>
              <a:t>Hysteretic temperature rise under fatigue for</a:t>
            </a:r>
            <a:r>
              <a:rPr lang="el-GR" sz="1500" dirty="0">
                <a:solidFill>
                  <a:schemeClr val="tx1">
                    <a:lumMod val="75000"/>
                    <a:lumOff val="25000"/>
                  </a:schemeClr>
                </a:solidFill>
              </a:rPr>
              <a:t> </a:t>
            </a:r>
            <a:r>
              <a:rPr lang="en-US" sz="1500" dirty="0">
                <a:solidFill>
                  <a:schemeClr val="tx1">
                    <a:lumMod val="75000"/>
                    <a:lumOff val="25000"/>
                  </a:schemeClr>
                </a:solidFill>
              </a:rPr>
              <a:t>glass</a:t>
            </a:r>
            <a:r>
              <a:rPr lang="el-GR" sz="1500" dirty="0">
                <a:solidFill>
                  <a:schemeClr val="tx1">
                    <a:lumMod val="75000"/>
                    <a:lumOff val="25000"/>
                  </a:schemeClr>
                </a:solidFill>
              </a:rPr>
              <a:t> </a:t>
            </a:r>
            <a:r>
              <a:rPr lang="en-US" sz="1500" dirty="0">
                <a:solidFill>
                  <a:schemeClr val="tx1">
                    <a:lumMod val="75000"/>
                    <a:lumOff val="25000"/>
                  </a:schemeClr>
                </a:solidFill>
              </a:rPr>
              <a:t>fiber/polypropylene composites. At a given stress amplitude, temperature</a:t>
            </a:r>
            <a:r>
              <a:rPr lang="el-GR" sz="1500" dirty="0">
                <a:solidFill>
                  <a:schemeClr val="tx1">
                    <a:lumMod val="75000"/>
                    <a:lumOff val="25000"/>
                  </a:schemeClr>
                </a:solidFill>
              </a:rPr>
              <a:t> </a:t>
            </a:r>
            <a:r>
              <a:rPr lang="en-US" sz="1500" dirty="0">
                <a:solidFill>
                  <a:schemeClr val="tx1">
                    <a:lumMod val="75000"/>
                    <a:lumOff val="25000"/>
                  </a:schemeClr>
                </a:solidFill>
              </a:rPr>
              <a:t>rises more quickly at higher frequency and leads to premature failure of the composite</a:t>
            </a:r>
          </a:p>
        </p:txBody>
      </p:sp>
    </p:spTree>
    <p:extLst>
      <p:ext uri="{BB962C8B-B14F-4D97-AF65-F5344CB8AC3E}">
        <p14:creationId xmlns:p14="http://schemas.microsoft.com/office/powerpoint/2010/main" val="15165137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10727267" cy="1349830"/>
          </a:xfrm>
        </p:spPr>
        <p:txBody>
          <a:bodyPr>
            <a:normAutofit/>
          </a:bodyPr>
          <a:lstStyle/>
          <a:p>
            <a:r>
              <a:rPr lang="en-US" dirty="0"/>
              <a:t>Monotonic Strength and Fracture</a:t>
            </a:r>
            <a:br>
              <a:rPr lang="en-US" dirty="0"/>
            </a:br>
            <a:r>
              <a:rPr lang="en-US" dirty="0"/>
              <a:t>Fatigue</a:t>
            </a:r>
          </a:p>
        </p:txBody>
      </p:sp>
      <p:sp>
        <p:nvSpPr>
          <p:cNvPr id="9" name="Θέση περιεχομένου 2">
            <a:extLst>
              <a:ext uri="{FF2B5EF4-FFF2-40B4-BE49-F238E27FC236}">
                <a16:creationId xmlns:a16="http://schemas.microsoft.com/office/drawing/2014/main" id="{A4EB7322-AE6E-920A-0415-D575B5FEE25B}"/>
              </a:ext>
            </a:extLst>
          </p:cNvPr>
          <p:cNvSpPr txBox="1">
            <a:spLocks/>
          </p:cNvSpPr>
          <p:nvPr/>
        </p:nvSpPr>
        <p:spPr>
          <a:xfrm>
            <a:off x="677331" y="1959430"/>
            <a:ext cx="10600269" cy="463718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r>
              <a:rPr lang="en-US" dirty="0"/>
              <a:t>In general, the fibers provide a crack-impeding effect but</a:t>
            </a:r>
            <a:r>
              <a:rPr lang="en-US" sz="1800" dirty="0"/>
              <a:t> the nature of the fiber</a:t>
            </a:r>
            <a:r>
              <a:rPr lang="el-GR" sz="1800" dirty="0"/>
              <a:t> </a:t>
            </a:r>
            <a:r>
              <a:rPr lang="en-US" sz="1800" dirty="0"/>
              <a:t>(morphology, rigidity, and fracture strain), </a:t>
            </a:r>
            <a:r>
              <a:rPr lang="el-GR" sz="1800" dirty="0"/>
              <a:t> </a:t>
            </a:r>
            <a:r>
              <a:rPr lang="en-US" sz="1800" dirty="0"/>
              <a:t>the fiber/interface, and/or any reaction</a:t>
            </a:r>
            <a:r>
              <a:rPr lang="el-GR" sz="1800" dirty="0"/>
              <a:t> </a:t>
            </a:r>
            <a:r>
              <a:rPr lang="en-US" sz="1800" dirty="0"/>
              <a:t>zone phases that might form at the interface c</a:t>
            </a:r>
            <a:r>
              <a:rPr lang="en-US" dirty="0"/>
              <a:t>an have great influence.</a:t>
            </a:r>
            <a:endParaRPr lang="el-GR" dirty="0"/>
          </a:p>
          <a:p>
            <a:pPr algn="just"/>
            <a:r>
              <a:rPr lang="en-US" dirty="0"/>
              <a:t>For the crack arrest geometry, if the interface is weak, then the crack on</a:t>
            </a:r>
            <a:r>
              <a:rPr lang="el-GR" dirty="0"/>
              <a:t> </a:t>
            </a:r>
            <a:r>
              <a:rPr lang="en-US" dirty="0"/>
              <a:t>reaching the interface bifurcates and changes its direction and thus the failure of the</a:t>
            </a:r>
            <a:r>
              <a:rPr lang="el-GR" dirty="0"/>
              <a:t> </a:t>
            </a:r>
            <a:r>
              <a:rPr lang="en-US" dirty="0"/>
              <a:t>composite is delayed. </a:t>
            </a:r>
            <a:endParaRPr lang="el-GR" dirty="0"/>
          </a:p>
          <a:p>
            <a:pPr algn="just"/>
            <a:r>
              <a:rPr lang="en-US" dirty="0"/>
              <a:t>The improved fatigue crack propagation resistance in crack</a:t>
            </a:r>
            <a:r>
              <a:rPr lang="el-GR" dirty="0"/>
              <a:t> </a:t>
            </a:r>
            <a:r>
              <a:rPr lang="en-US" dirty="0"/>
              <a:t>divider geometry has been attributed either to interfacial separation, which relieves</a:t>
            </a:r>
            <a:r>
              <a:rPr lang="el-GR" dirty="0"/>
              <a:t> </a:t>
            </a:r>
            <a:r>
              <a:rPr lang="en-US" dirty="0"/>
              <a:t>the triaxial state of stress, or to an interfacial holding back of crack in the faster</a:t>
            </a:r>
            <a:r>
              <a:rPr lang="el-GR" dirty="0"/>
              <a:t> </a:t>
            </a:r>
            <a:r>
              <a:rPr lang="en-US" dirty="0"/>
              <a:t>crack-propagating component by the slower crack-propagating component.</a:t>
            </a:r>
          </a:p>
          <a:p>
            <a:pPr algn="just"/>
            <a:r>
              <a:rPr lang="en-US" dirty="0"/>
              <a:t>In unidirectional composites the fatigue resistance will be maximum along the fiber direction and the greatest efficiency will be achieved if the fibers have uniform properties, as much as possible defect-free, and much stronger than the matrix.</a:t>
            </a:r>
          </a:p>
          <a:p>
            <a:pPr algn="just"/>
            <a:r>
              <a:rPr lang="en-US" dirty="0"/>
              <a:t>due to the highly anisotropic nature of the fiber reinforced composites in general, the fatigue strength of any off-axis fibrous composite will be expected to decrease with increasing angle between the fiber axis and the stress axis.</a:t>
            </a:r>
          </a:p>
        </p:txBody>
      </p:sp>
    </p:spTree>
    <p:extLst>
      <p:ext uri="{BB962C8B-B14F-4D97-AF65-F5344CB8AC3E}">
        <p14:creationId xmlns:p14="http://schemas.microsoft.com/office/powerpoint/2010/main" val="1608464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5D82111-FC39-7741-9B84-CCBB52F995CD}"/>
              </a:ext>
            </a:extLst>
          </p:cNvPr>
          <p:cNvSpPr>
            <a:spLocks noGrp="1"/>
          </p:cNvSpPr>
          <p:nvPr>
            <p:ph type="title"/>
          </p:nvPr>
        </p:nvSpPr>
        <p:spPr/>
        <p:txBody>
          <a:bodyPr/>
          <a:lstStyle/>
          <a:p>
            <a:r>
              <a:rPr lang="en-US" dirty="0"/>
              <a:t>Micromechanics</a:t>
            </a:r>
            <a:br>
              <a:rPr lang="en-US" dirty="0"/>
            </a:br>
            <a:r>
              <a:rPr lang="en-US" dirty="0"/>
              <a:t>Micromechanical Approaches </a:t>
            </a:r>
          </a:p>
        </p:txBody>
      </p:sp>
      <p:sp>
        <p:nvSpPr>
          <p:cNvPr id="4" name="Θέση περιεχομένου 3">
            <a:extLst>
              <a:ext uri="{FF2B5EF4-FFF2-40B4-BE49-F238E27FC236}">
                <a16:creationId xmlns:a16="http://schemas.microsoft.com/office/drawing/2014/main" id="{66B33394-3533-C01D-17EF-828DC8615BF2}"/>
              </a:ext>
            </a:extLst>
          </p:cNvPr>
          <p:cNvSpPr>
            <a:spLocks noGrp="1"/>
          </p:cNvSpPr>
          <p:nvPr>
            <p:ph idx="1"/>
          </p:nvPr>
        </p:nvSpPr>
        <p:spPr>
          <a:xfrm>
            <a:off x="1579324" y="5699950"/>
            <a:ext cx="6792686" cy="1088988"/>
          </a:xfrm>
        </p:spPr>
        <p:txBody>
          <a:bodyPr>
            <a:normAutofit/>
          </a:bodyPr>
          <a:lstStyle/>
          <a:p>
            <a:pPr marL="0" indent="0" algn="ctr">
              <a:buNone/>
            </a:pPr>
            <a:r>
              <a:rPr lang="en-US" dirty="0"/>
              <a:t>A transversely isotropic fiber composite: plane transverse to fibers (2–3 plane) is isotropic</a:t>
            </a:r>
          </a:p>
        </p:txBody>
      </p:sp>
      <p:pic>
        <p:nvPicPr>
          <p:cNvPr id="5" name="Εικόνα 4">
            <a:extLst>
              <a:ext uri="{FF2B5EF4-FFF2-40B4-BE49-F238E27FC236}">
                <a16:creationId xmlns:a16="http://schemas.microsoft.com/office/drawing/2014/main" id="{BB96B356-7E7B-8F1E-40CE-0ACB429737A4}"/>
              </a:ext>
            </a:extLst>
          </p:cNvPr>
          <p:cNvPicPr>
            <a:picLocks noChangeAspect="1"/>
          </p:cNvPicPr>
          <p:nvPr/>
        </p:nvPicPr>
        <p:blipFill>
          <a:blip r:embed="rId2"/>
          <a:stretch>
            <a:fillRect/>
          </a:stretch>
        </p:blipFill>
        <p:spPr>
          <a:xfrm>
            <a:off x="2906923" y="2017585"/>
            <a:ext cx="4137489" cy="3682365"/>
          </a:xfrm>
          <a:prstGeom prst="rect">
            <a:avLst/>
          </a:prstGeom>
        </p:spPr>
      </p:pic>
    </p:spTree>
    <p:extLst>
      <p:ext uri="{BB962C8B-B14F-4D97-AF65-F5344CB8AC3E}">
        <p14:creationId xmlns:p14="http://schemas.microsoft.com/office/powerpoint/2010/main" val="6499038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10727267" cy="1349830"/>
          </a:xfrm>
        </p:spPr>
        <p:txBody>
          <a:bodyPr>
            <a:normAutofit/>
          </a:bodyPr>
          <a:lstStyle/>
          <a:p>
            <a:r>
              <a:rPr lang="en-US" dirty="0"/>
              <a:t>Monotonic Strength and Fracture</a:t>
            </a:r>
            <a:br>
              <a:rPr lang="en-US" dirty="0"/>
            </a:br>
            <a:r>
              <a:rPr lang="en-US" dirty="0"/>
              <a:t>Fatigue </a:t>
            </a:r>
          </a:p>
        </p:txBody>
      </p:sp>
      <p:sp>
        <p:nvSpPr>
          <p:cNvPr id="9" name="Θέση περιεχομένου 2">
            <a:extLst>
              <a:ext uri="{FF2B5EF4-FFF2-40B4-BE49-F238E27FC236}">
                <a16:creationId xmlns:a16="http://schemas.microsoft.com/office/drawing/2014/main" id="{A4EB7322-AE6E-920A-0415-D575B5FEE25B}"/>
              </a:ext>
            </a:extLst>
          </p:cNvPr>
          <p:cNvSpPr txBox="1">
            <a:spLocks/>
          </p:cNvSpPr>
          <p:nvPr/>
        </p:nvSpPr>
        <p:spPr>
          <a:xfrm>
            <a:off x="677332" y="5583750"/>
            <a:ext cx="10208382" cy="101286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n-US" dirty="0"/>
              <a:t>(a) S–N curves for MMCs in tension–tension for unidirectionally reinforced boron fiber (40% v/o)/A16061, alumina fiber (50% v/o)/Al, and alumina fiber (50% v/o)/Mg composites.</a:t>
            </a:r>
            <a:br>
              <a:rPr lang="en-US" dirty="0"/>
            </a:br>
            <a:r>
              <a:rPr lang="en-US" dirty="0"/>
              <a:t>(b) S–N curves for silicon carbide particle reinforced aluminum matrix composites</a:t>
            </a:r>
          </a:p>
        </p:txBody>
      </p:sp>
      <p:pic>
        <p:nvPicPr>
          <p:cNvPr id="6" name="Εικόνα 5">
            <a:extLst>
              <a:ext uri="{FF2B5EF4-FFF2-40B4-BE49-F238E27FC236}">
                <a16:creationId xmlns:a16="http://schemas.microsoft.com/office/drawing/2014/main" id="{0CA19C1A-7A12-AB51-AF54-F11C31666F0F}"/>
              </a:ext>
            </a:extLst>
          </p:cNvPr>
          <p:cNvPicPr>
            <a:picLocks noChangeAspect="1"/>
          </p:cNvPicPr>
          <p:nvPr/>
        </p:nvPicPr>
        <p:blipFill rotWithShape="1">
          <a:blip r:embed="rId2"/>
          <a:srcRect t="40097"/>
          <a:stretch/>
        </p:blipFill>
        <p:spPr>
          <a:xfrm>
            <a:off x="5698533" y="1727201"/>
            <a:ext cx="4858933" cy="3856550"/>
          </a:xfrm>
          <a:prstGeom prst="rect">
            <a:avLst/>
          </a:prstGeom>
        </p:spPr>
      </p:pic>
      <p:pic>
        <p:nvPicPr>
          <p:cNvPr id="8" name="Εικόνα 7">
            <a:extLst>
              <a:ext uri="{FF2B5EF4-FFF2-40B4-BE49-F238E27FC236}">
                <a16:creationId xmlns:a16="http://schemas.microsoft.com/office/drawing/2014/main" id="{984EEB2E-A2EB-D233-11BC-A6E2C8C3A956}"/>
              </a:ext>
            </a:extLst>
          </p:cNvPr>
          <p:cNvPicPr>
            <a:picLocks noChangeAspect="1"/>
          </p:cNvPicPr>
          <p:nvPr/>
        </p:nvPicPr>
        <p:blipFill rotWithShape="1">
          <a:blip r:embed="rId2"/>
          <a:srcRect b="62993"/>
          <a:stretch/>
        </p:blipFill>
        <p:spPr>
          <a:xfrm>
            <a:off x="839600" y="2464243"/>
            <a:ext cx="4858933" cy="2382466"/>
          </a:xfrm>
          <a:prstGeom prst="rect">
            <a:avLst/>
          </a:prstGeom>
        </p:spPr>
      </p:pic>
    </p:spTree>
    <p:extLst>
      <p:ext uri="{BB962C8B-B14F-4D97-AF65-F5344CB8AC3E}">
        <p14:creationId xmlns:p14="http://schemas.microsoft.com/office/powerpoint/2010/main" val="170118560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10727267" cy="1349830"/>
          </a:xfrm>
        </p:spPr>
        <p:txBody>
          <a:bodyPr>
            <a:normAutofit/>
          </a:bodyPr>
          <a:lstStyle/>
          <a:p>
            <a:r>
              <a:rPr lang="en-US" dirty="0"/>
              <a:t>Monotonic Strength and Fracture</a:t>
            </a:r>
            <a:br>
              <a:rPr lang="en-US" dirty="0"/>
            </a:br>
            <a:r>
              <a:rPr lang="en-US" dirty="0"/>
              <a:t>Fatigue </a:t>
            </a:r>
          </a:p>
        </p:txBody>
      </p:sp>
      <p:sp>
        <p:nvSpPr>
          <p:cNvPr id="9" name="Θέση περιεχομένου 2">
            <a:extLst>
              <a:ext uri="{FF2B5EF4-FFF2-40B4-BE49-F238E27FC236}">
                <a16:creationId xmlns:a16="http://schemas.microsoft.com/office/drawing/2014/main" id="{A4EB7322-AE6E-920A-0415-D575B5FEE25B}"/>
              </a:ext>
            </a:extLst>
          </p:cNvPr>
          <p:cNvSpPr txBox="1">
            <a:spLocks/>
          </p:cNvSpPr>
          <p:nvPr/>
        </p:nvSpPr>
        <p:spPr>
          <a:xfrm>
            <a:off x="677332" y="1959430"/>
            <a:ext cx="4997754" cy="463718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r>
              <a:rPr lang="en-US" dirty="0"/>
              <a:t>Particle or short fibers can provide easy crack initiation sites. The detailed behavior can vary depending on the volume fraction of the reinforcement, shape, size, and most importantly on the reinforcement/matrix bond strength.</a:t>
            </a:r>
          </a:p>
        </p:txBody>
      </p:sp>
      <p:pic>
        <p:nvPicPr>
          <p:cNvPr id="4" name="Εικόνα 3">
            <a:extLst>
              <a:ext uri="{FF2B5EF4-FFF2-40B4-BE49-F238E27FC236}">
                <a16:creationId xmlns:a16="http://schemas.microsoft.com/office/drawing/2014/main" id="{6DD51ADF-CF74-260F-09F0-401E5173719F}"/>
              </a:ext>
            </a:extLst>
          </p:cNvPr>
          <p:cNvPicPr>
            <a:picLocks noChangeAspect="1"/>
          </p:cNvPicPr>
          <p:nvPr/>
        </p:nvPicPr>
        <p:blipFill>
          <a:blip r:embed="rId2"/>
          <a:stretch>
            <a:fillRect/>
          </a:stretch>
        </p:blipFill>
        <p:spPr>
          <a:xfrm>
            <a:off x="6267751" y="1284515"/>
            <a:ext cx="3910920" cy="5431834"/>
          </a:xfrm>
          <a:prstGeom prst="rect">
            <a:avLst/>
          </a:prstGeom>
        </p:spPr>
      </p:pic>
      <p:sp>
        <p:nvSpPr>
          <p:cNvPr id="10" name="TextBox 9">
            <a:extLst>
              <a:ext uri="{FF2B5EF4-FFF2-40B4-BE49-F238E27FC236}">
                <a16:creationId xmlns:a16="http://schemas.microsoft.com/office/drawing/2014/main" id="{7E1BAE4B-8A61-0522-407E-C2CBFF48B1E4}"/>
              </a:ext>
            </a:extLst>
          </p:cNvPr>
          <p:cNvSpPr txBox="1"/>
          <p:nvPr/>
        </p:nvSpPr>
        <p:spPr>
          <a:xfrm>
            <a:off x="3089124" y="5602069"/>
            <a:ext cx="3178627" cy="646331"/>
          </a:xfrm>
          <a:prstGeom prst="rect">
            <a:avLst/>
          </a:prstGeom>
          <a:noFill/>
        </p:spPr>
        <p:txBody>
          <a:bodyPr wrap="square">
            <a:spAutoFit/>
          </a:bodyPr>
          <a:lstStyle/>
          <a:p>
            <a:pPr algn="ctr"/>
            <a:r>
              <a:rPr lang="en-US" dirty="0"/>
              <a:t>Some possible reinforcement and crack tip interactions</a:t>
            </a:r>
          </a:p>
        </p:txBody>
      </p:sp>
    </p:spTree>
    <p:extLst>
      <p:ext uri="{BB962C8B-B14F-4D97-AF65-F5344CB8AC3E}">
        <p14:creationId xmlns:p14="http://schemas.microsoft.com/office/powerpoint/2010/main" val="34424564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10727267" cy="1349830"/>
          </a:xfrm>
        </p:spPr>
        <p:txBody>
          <a:bodyPr>
            <a:normAutofit/>
          </a:bodyPr>
          <a:lstStyle/>
          <a:p>
            <a:r>
              <a:rPr lang="en-US" dirty="0"/>
              <a:t>Monotonic Strength and Fracture</a:t>
            </a:r>
            <a:br>
              <a:rPr lang="en-US" dirty="0"/>
            </a:br>
            <a:r>
              <a:rPr lang="en-US" dirty="0"/>
              <a:t>Fatigue </a:t>
            </a:r>
          </a:p>
        </p:txBody>
      </p:sp>
      <mc:AlternateContent xmlns:mc="http://schemas.openxmlformats.org/markup-compatibility/2006">
        <mc:Choice xmlns:a14="http://schemas.microsoft.com/office/drawing/2010/main" Requires="a14">
          <p:sp>
            <p:nvSpPr>
              <p:cNvPr id="9" name="Θέση περιεχομένου 2">
                <a:extLst>
                  <a:ext uri="{FF2B5EF4-FFF2-40B4-BE49-F238E27FC236}">
                    <a16:creationId xmlns:a16="http://schemas.microsoft.com/office/drawing/2014/main" id="{A4EB7322-AE6E-920A-0415-D575B5FEE25B}"/>
                  </a:ext>
                </a:extLst>
              </p:cNvPr>
              <p:cNvSpPr txBox="1">
                <a:spLocks/>
              </p:cNvSpPr>
              <p:nvPr/>
            </p:nvSpPr>
            <p:spPr>
              <a:xfrm>
                <a:off x="677331" y="1959430"/>
                <a:ext cx="6899125" cy="463718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r>
                  <a:rPr lang="en-US" dirty="0"/>
                  <a:t>Crack growth rate, da/</a:t>
                </a:r>
                <a:r>
                  <a:rPr lang="en-US" dirty="0" err="1"/>
                  <a:t>dN</a:t>
                </a:r>
                <a:r>
                  <a:rPr lang="en-US" dirty="0"/>
                  <a:t>, is related to the cyclic stress intensity factor range, </a:t>
                </a:r>
                <a:r>
                  <a:rPr lang="el-GR" dirty="0"/>
                  <a:t>Δ</a:t>
                </a:r>
                <a:r>
                  <a:rPr lang="en-US" dirty="0"/>
                  <a:t>K, according to the power law relationship formulated by Paris and </a:t>
                </a:r>
                <a:r>
                  <a:rPr lang="en-US" dirty="0" err="1"/>
                  <a:t>Erdoga</a:t>
                </a:r>
                <a:r>
                  <a:rPr lang="el-GR" dirty="0"/>
                  <a:t>:</a:t>
                </a:r>
              </a:p>
              <a:p>
                <a:pPr marL="0" indent="0" algn="ctr">
                  <a:buNone/>
                </a:pPr>
                <a:r>
                  <a:rPr lang="el-GR" i="1" dirty="0" err="1"/>
                  <a:t>da</a:t>
                </a:r>
                <a:r>
                  <a:rPr lang="el-GR" i="1" dirty="0"/>
                  <a:t> /</a:t>
                </a:r>
                <a:r>
                  <a:rPr lang="el-GR" i="1" dirty="0" err="1"/>
                  <a:t>dN</a:t>
                </a:r>
                <a:r>
                  <a:rPr lang="el-GR" i="1" dirty="0"/>
                  <a:t> = A(ΔK)</a:t>
                </a:r>
                <a:r>
                  <a:rPr lang="el-GR" i="1" baseline="30000" dirty="0"/>
                  <a:t>m</a:t>
                </a:r>
              </a:p>
              <a:p>
                <a:pPr marL="400050" lvl="1" indent="0" algn="just">
                  <a:buNone/>
                </a:pPr>
                <a:r>
                  <a:rPr lang="en-US" sz="1800" dirty="0"/>
                  <a:t>where A and m are constants that depend on the material and test conditions. The</a:t>
                </a:r>
                <a:r>
                  <a:rPr lang="el-GR" sz="1800" dirty="0"/>
                  <a:t> </a:t>
                </a:r>
                <a:r>
                  <a:rPr lang="en-US" sz="1800" dirty="0"/>
                  <a:t>applied cyclic stress intensity range is given by:</a:t>
                </a:r>
              </a:p>
              <a:p>
                <a:pPr marL="0" indent="0" algn="ctr">
                  <a:buNone/>
                </a:pPr>
                <a:r>
                  <a:rPr lang="el-GR" i="1" dirty="0"/>
                  <a:t>ΔΚ=</a:t>
                </a:r>
                <a:r>
                  <a:rPr lang="el-GR" i="1" dirty="0" err="1"/>
                  <a:t>ΥΔσ</a:t>
                </a:r>
                <a14:m>
                  <m:oMath xmlns:m="http://schemas.openxmlformats.org/officeDocument/2006/math">
                    <m:rad>
                      <m:radPr>
                        <m:degHide m:val="on"/>
                        <m:ctrlPr>
                          <a:rPr lang="el-GR" i="1" smtClean="0">
                            <a:latin typeface="Cambria Math" panose="02040503050406030204" pitchFamily="18" charset="0"/>
                          </a:rPr>
                        </m:ctrlPr>
                      </m:radPr>
                      <m:deg/>
                      <m:e>
                        <m:r>
                          <a:rPr lang="el-GR" b="0" i="1" smtClean="0">
                            <a:latin typeface="Cambria Math" panose="02040503050406030204" pitchFamily="18" charset="0"/>
                          </a:rPr>
                          <m:t>𝜋𝛼</m:t>
                        </m:r>
                      </m:e>
                    </m:rad>
                  </m:oMath>
                </a14:m>
                <a:endParaRPr lang="el-GR" i="1" dirty="0"/>
              </a:p>
              <a:p>
                <a:pPr marL="0" indent="0">
                  <a:buNone/>
                </a:pPr>
                <a:r>
                  <a:rPr lang="en-US" dirty="0"/>
                  <a:t>where Y is a geometric factor, </a:t>
                </a:r>
                <a:r>
                  <a:rPr lang="el-GR" dirty="0" err="1"/>
                  <a:t>Δσ</a:t>
                </a:r>
                <a:r>
                  <a:rPr lang="en-US" dirty="0"/>
                  <a:t> is the cyclic stress range, and a is the crack</a:t>
                </a:r>
                <a:r>
                  <a:rPr lang="el-GR" dirty="0"/>
                  <a:t> </a:t>
                </a:r>
                <a:r>
                  <a:rPr lang="en-US" dirty="0"/>
                  <a:t>length.</a:t>
                </a:r>
                <a:endParaRPr lang="el-GR" dirty="0"/>
              </a:p>
              <a:p>
                <a:pPr marL="0" indent="0">
                  <a:buNone/>
                </a:pPr>
                <a:r>
                  <a:rPr lang="en-US" dirty="0"/>
                  <a:t>The major problem in this kind of test is to make sure that there is one and</a:t>
                </a:r>
                <a:r>
                  <a:rPr lang="el-GR" dirty="0"/>
                  <a:t> </a:t>
                </a:r>
                <a:r>
                  <a:rPr lang="en-US" dirty="0"/>
                  <a:t>only one dominant crack that is propagating</a:t>
                </a:r>
                <a:r>
                  <a:rPr lang="el-GR" dirty="0"/>
                  <a:t>.</a:t>
                </a:r>
                <a:endParaRPr lang="en-US" dirty="0"/>
              </a:p>
            </p:txBody>
          </p:sp>
        </mc:Choice>
        <mc:Fallback>
          <p:sp>
            <p:nvSpPr>
              <p:cNvPr id="9" name="Θέση περιεχομένου 2">
                <a:extLst>
                  <a:ext uri="{FF2B5EF4-FFF2-40B4-BE49-F238E27FC236}">
                    <a16:creationId xmlns:a16="http://schemas.microsoft.com/office/drawing/2014/main" id="{A4EB7322-AE6E-920A-0415-D575B5FEE25B}"/>
                  </a:ext>
                </a:extLst>
              </p:cNvPr>
              <p:cNvSpPr txBox="1">
                <a:spLocks noRot="1" noChangeAspect="1" noMove="1" noResize="1" noEditPoints="1" noAdjustHandles="1" noChangeArrowheads="1" noChangeShapeType="1" noTextEdit="1"/>
              </p:cNvSpPr>
              <p:nvPr/>
            </p:nvSpPr>
            <p:spPr>
              <a:xfrm>
                <a:off x="677331" y="1959430"/>
                <a:ext cx="6899125" cy="4637188"/>
              </a:xfrm>
              <a:prstGeom prst="rect">
                <a:avLst/>
              </a:prstGeom>
              <a:blipFill>
                <a:blip r:embed="rId2"/>
                <a:stretch>
                  <a:fillRect l="-707" t="-788" r="-1590"/>
                </a:stretch>
              </a:blipFill>
            </p:spPr>
            <p:txBody>
              <a:bodyPr/>
              <a:lstStyle/>
              <a:p>
                <a:r>
                  <a:rPr lang="en-US">
                    <a:noFill/>
                  </a:rPr>
                  <a:t> </a:t>
                </a:r>
              </a:p>
            </p:txBody>
          </p:sp>
        </mc:Fallback>
      </mc:AlternateContent>
      <p:pic>
        <p:nvPicPr>
          <p:cNvPr id="5" name="Εικόνα 4">
            <a:extLst>
              <a:ext uri="{FF2B5EF4-FFF2-40B4-BE49-F238E27FC236}">
                <a16:creationId xmlns:a16="http://schemas.microsoft.com/office/drawing/2014/main" id="{C2DD5D94-1362-E861-1335-D41B053B4B3B}"/>
              </a:ext>
            </a:extLst>
          </p:cNvPr>
          <p:cNvPicPr>
            <a:picLocks noChangeAspect="1"/>
          </p:cNvPicPr>
          <p:nvPr/>
        </p:nvPicPr>
        <p:blipFill>
          <a:blip r:embed="rId3"/>
          <a:stretch>
            <a:fillRect/>
          </a:stretch>
        </p:blipFill>
        <p:spPr>
          <a:xfrm>
            <a:off x="7973943" y="1120103"/>
            <a:ext cx="3430657" cy="5549087"/>
          </a:xfrm>
          <a:prstGeom prst="rect">
            <a:avLst/>
          </a:prstGeom>
        </p:spPr>
      </p:pic>
    </p:spTree>
    <p:extLst>
      <p:ext uri="{BB962C8B-B14F-4D97-AF65-F5344CB8AC3E}">
        <p14:creationId xmlns:p14="http://schemas.microsoft.com/office/powerpoint/2010/main" val="37321373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10727267" cy="1349830"/>
          </a:xfrm>
        </p:spPr>
        <p:txBody>
          <a:bodyPr>
            <a:normAutofit/>
          </a:bodyPr>
          <a:lstStyle/>
          <a:p>
            <a:r>
              <a:rPr lang="en-US" dirty="0"/>
              <a:t>Monotonic Strength and Fracture</a:t>
            </a:r>
            <a:br>
              <a:rPr lang="en-US" dirty="0"/>
            </a:br>
            <a:r>
              <a:rPr lang="en-US" dirty="0"/>
              <a:t>Fatigue</a:t>
            </a:r>
          </a:p>
        </p:txBody>
      </p:sp>
      <p:sp>
        <p:nvSpPr>
          <p:cNvPr id="9" name="Θέση περιεχομένου 2">
            <a:extLst>
              <a:ext uri="{FF2B5EF4-FFF2-40B4-BE49-F238E27FC236}">
                <a16:creationId xmlns:a16="http://schemas.microsoft.com/office/drawing/2014/main" id="{A4EB7322-AE6E-920A-0415-D575B5FEE25B}"/>
              </a:ext>
            </a:extLst>
          </p:cNvPr>
          <p:cNvSpPr txBox="1">
            <a:spLocks/>
          </p:cNvSpPr>
          <p:nvPr/>
        </p:nvSpPr>
        <p:spPr>
          <a:xfrm>
            <a:off x="677331" y="1959430"/>
            <a:ext cx="9134326" cy="463718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r>
              <a:rPr lang="en-US" dirty="0"/>
              <a:t>In a conventional, homogeneous material, the term damage simply represents the crack length, and not surprisingly it increases monotonically with cycling.</a:t>
            </a:r>
          </a:p>
          <a:p>
            <a:pPr algn="just"/>
            <a:r>
              <a:rPr lang="en-US" dirty="0"/>
              <a:t>In the case of a laminate, we do not have a simple and unambiguous manifestation of damage, such as a crack length. Instead, damage is diffused and involves a variety of cracks, so damage, in principle, would mean the crack density.</a:t>
            </a:r>
          </a:p>
          <a:p>
            <a:pPr algn="just"/>
            <a:r>
              <a:rPr lang="en-US" dirty="0"/>
              <a:t>This distinctive behavior is very important.</a:t>
            </a:r>
          </a:p>
        </p:txBody>
      </p:sp>
      <p:pic>
        <p:nvPicPr>
          <p:cNvPr id="4" name="Εικόνα 3">
            <a:extLst>
              <a:ext uri="{FF2B5EF4-FFF2-40B4-BE49-F238E27FC236}">
                <a16:creationId xmlns:a16="http://schemas.microsoft.com/office/drawing/2014/main" id="{FD70E748-6F30-8A15-BCC5-6818AD6F4A27}"/>
              </a:ext>
            </a:extLst>
          </p:cNvPr>
          <p:cNvPicPr>
            <a:picLocks noChangeAspect="1"/>
          </p:cNvPicPr>
          <p:nvPr/>
        </p:nvPicPr>
        <p:blipFill>
          <a:blip r:embed="rId2"/>
          <a:stretch>
            <a:fillRect/>
          </a:stretch>
        </p:blipFill>
        <p:spPr>
          <a:xfrm>
            <a:off x="5943144" y="4178016"/>
            <a:ext cx="5252056" cy="2549293"/>
          </a:xfrm>
          <a:prstGeom prst="rect">
            <a:avLst/>
          </a:prstGeom>
        </p:spPr>
      </p:pic>
      <p:sp>
        <p:nvSpPr>
          <p:cNvPr id="8" name="TextBox 7">
            <a:extLst>
              <a:ext uri="{FF2B5EF4-FFF2-40B4-BE49-F238E27FC236}">
                <a16:creationId xmlns:a16="http://schemas.microsoft.com/office/drawing/2014/main" id="{82AF9C07-D8D9-EE29-0C00-8B4788595F0B}"/>
              </a:ext>
            </a:extLst>
          </p:cNvPr>
          <p:cNvSpPr txBox="1"/>
          <p:nvPr/>
        </p:nvSpPr>
        <p:spPr>
          <a:xfrm>
            <a:off x="677331" y="4141986"/>
            <a:ext cx="5065491" cy="2585323"/>
          </a:xfrm>
          <a:prstGeom prst="rect">
            <a:avLst/>
          </a:prstGeom>
          <a:noFill/>
        </p:spPr>
        <p:txBody>
          <a:bodyPr wrap="square">
            <a:spAutoFit/>
          </a:bodyPr>
          <a:lstStyle/>
          <a:p>
            <a:pPr algn="ctr"/>
            <a:r>
              <a:rPr lang="en-US" dirty="0">
                <a:solidFill>
                  <a:schemeClr val="tx1">
                    <a:lumMod val="75000"/>
                    <a:lumOff val="25000"/>
                  </a:schemeClr>
                </a:solidFill>
              </a:rPr>
              <a:t>(</a:t>
            </a:r>
            <a:r>
              <a:rPr lang="en-US" sz="1600" dirty="0">
                <a:solidFill>
                  <a:schemeClr val="tx1">
                    <a:lumMod val="75000"/>
                    <a:lumOff val="25000"/>
                  </a:schemeClr>
                </a:solidFill>
              </a:rPr>
              <a:t>a) Comparison of damage accumulation as a function of fatigue cycles in a laminated composite (made by appropriately stacking differently oriented plies) and a monolithic, homogeneous material under constant stress amplitude fatigue. </a:t>
            </a:r>
            <a:br>
              <a:rPr lang="en-US" sz="1600" dirty="0">
                <a:solidFill>
                  <a:schemeClr val="tx1">
                    <a:lumMod val="75000"/>
                    <a:lumOff val="25000"/>
                  </a:schemeClr>
                </a:solidFill>
              </a:rPr>
            </a:br>
            <a:r>
              <a:rPr lang="en-US" sz="1600" dirty="0">
                <a:solidFill>
                  <a:schemeClr val="tx1">
                    <a:lumMod val="75000"/>
                    <a:lumOff val="25000"/>
                  </a:schemeClr>
                </a:solidFill>
              </a:rPr>
              <a:t>(b) Fracture surface of B(W)/A1 6061 composite made by diffusion bonding. Note the different modes of damage: ductile fracture in aluminum, brittle fracture in boron, fiber pullout (see the missing fiber in top-left-hand corner), and sheet delamination</a:t>
            </a:r>
          </a:p>
        </p:txBody>
      </p:sp>
    </p:spTree>
    <p:extLst>
      <p:ext uri="{BB962C8B-B14F-4D97-AF65-F5344CB8AC3E}">
        <p14:creationId xmlns:p14="http://schemas.microsoft.com/office/powerpoint/2010/main" val="11623770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10727267" cy="1349830"/>
          </a:xfrm>
        </p:spPr>
        <p:txBody>
          <a:bodyPr>
            <a:normAutofit/>
          </a:bodyPr>
          <a:lstStyle/>
          <a:p>
            <a:r>
              <a:rPr lang="en-US" dirty="0"/>
              <a:t>Monotonic Strength and Fracture</a:t>
            </a:r>
            <a:br>
              <a:rPr lang="en-US" dirty="0"/>
            </a:br>
            <a:r>
              <a:rPr lang="en-US" dirty="0"/>
              <a:t>Fatigue</a:t>
            </a:r>
          </a:p>
        </p:txBody>
      </p:sp>
      <p:sp>
        <p:nvSpPr>
          <p:cNvPr id="9" name="Θέση περιεχομένου 2">
            <a:extLst>
              <a:ext uri="{FF2B5EF4-FFF2-40B4-BE49-F238E27FC236}">
                <a16:creationId xmlns:a16="http://schemas.microsoft.com/office/drawing/2014/main" id="{A4EB7322-AE6E-920A-0415-D575B5FEE25B}"/>
              </a:ext>
            </a:extLst>
          </p:cNvPr>
          <p:cNvSpPr txBox="1">
            <a:spLocks/>
          </p:cNvSpPr>
          <p:nvPr/>
        </p:nvSpPr>
        <p:spPr>
          <a:xfrm>
            <a:off x="677332" y="1879600"/>
            <a:ext cx="4707468" cy="497840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r>
              <a:rPr lang="en-US" dirty="0"/>
              <a:t>The fiber reinforced laminates can sustain a variety of subcritical damage (crazing and cracking of matrix, fiber/matrix decohesion, fiber fracture and pullout, ply cracking, delamination, and so on).</a:t>
            </a:r>
          </a:p>
          <a:p>
            <a:pPr algn="just"/>
            <a:r>
              <a:rPr lang="en-US" dirty="0">
                <a:solidFill>
                  <a:srgbClr val="FF0000"/>
                </a:solidFill>
              </a:rPr>
              <a:t>In the first stage</a:t>
            </a:r>
            <a:r>
              <a:rPr lang="en-US" dirty="0"/>
              <a:t>, homogeneous, noninteractive cracks appear in individual plies. </a:t>
            </a:r>
            <a:r>
              <a:rPr lang="en-US" dirty="0">
                <a:solidFill>
                  <a:srgbClr val="FF0000"/>
                </a:solidFill>
              </a:rPr>
              <a:t>In the second stage</a:t>
            </a:r>
            <a:r>
              <a:rPr lang="en-US" dirty="0"/>
              <a:t>, the damage gets localized in zones of increasing crack interaction. The transition from stage one to stage two occurs at what has been called the </a:t>
            </a:r>
            <a:r>
              <a:rPr lang="en-US" dirty="0">
                <a:solidFill>
                  <a:srgbClr val="FF0000"/>
                </a:solidFill>
              </a:rPr>
              <a:t>characteristic damage state (CDS)</a:t>
            </a:r>
            <a:r>
              <a:rPr lang="en-US" dirty="0"/>
              <a:t>, which consists of a well-defined crack pattern characterizing saturation of the noninteractive cracking.</a:t>
            </a:r>
          </a:p>
        </p:txBody>
      </p:sp>
      <p:pic>
        <p:nvPicPr>
          <p:cNvPr id="10" name="Εικόνα 9">
            <a:extLst>
              <a:ext uri="{FF2B5EF4-FFF2-40B4-BE49-F238E27FC236}">
                <a16:creationId xmlns:a16="http://schemas.microsoft.com/office/drawing/2014/main" id="{6DBE3C9D-E45C-5674-0550-BF82DDE91370}"/>
              </a:ext>
            </a:extLst>
          </p:cNvPr>
          <p:cNvPicPr>
            <a:picLocks noChangeAspect="1"/>
          </p:cNvPicPr>
          <p:nvPr/>
        </p:nvPicPr>
        <p:blipFill>
          <a:blip r:embed="rId2"/>
          <a:stretch>
            <a:fillRect/>
          </a:stretch>
        </p:blipFill>
        <p:spPr>
          <a:xfrm>
            <a:off x="5453537" y="2701516"/>
            <a:ext cx="5882325" cy="3193779"/>
          </a:xfrm>
          <a:prstGeom prst="rect">
            <a:avLst/>
          </a:prstGeom>
        </p:spPr>
      </p:pic>
      <p:sp>
        <p:nvSpPr>
          <p:cNvPr id="12" name="TextBox 11">
            <a:extLst>
              <a:ext uri="{FF2B5EF4-FFF2-40B4-BE49-F238E27FC236}">
                <a16:creationId xmlns:a16="http://schemas.microsoft.com/office/drawing/2014/main" id="{86ADF2C7-3500-1F9A-D4F0-447AFB799692}"/>
              </a:ext>
            </a:extLst>
          </p:cNvPr>
          <p:cNvSpPr txBox="1"/>
          <p:nvPr/>
        </p:nvSpPr>
        <p:spPr>
          <a:xfrm>
            <a:off x="8225971" y="4496528"/>
            <a:ext cx="3178628" cy="1200329"/>
          </a:xfrm>
          <a:prstGeom prst="rect">
            <a:avLst/>
          </a:prstGeom>
          <a:noFill/>
        </p:spPr>
        <p:txBody>
          <a:bodyPr wrap="square">
            <a:spAutoFit/>
          </a:bodyPr>
          <a:lstStyle/>
          <a:p>
            <a:pPr algn="ctr"/>
            <a:r>
              <a:rPr lang="en-US" dirty="0">
                <a:solidFill>
                  <a:schemeClr val="tx1">
                    <a:lumMod val="75000"/>
                    <a:lumOff val="25000"/>
                  </a:schemeClr>
                </a:solidFill>
              </a:rPr>
              <a:t>Schematic of changes in crack density, delamination, and modulus in a composite</a:t>
            </a:r>
          </a:p>
          <a:p>
            <a:pPr algn="ctr"/>
            <a:r>
              <a:rPr lang="en-US" dirty="0">
                <a:solidFill>
                  <a:schemeClr val="tx1">
                    <a:lumMod val="75000"/>
                    <a:lumOff val="25000"/>
                  </a:schemeClr>
                </a:solidFill>
              </a:rPr>
              <a:t>laminate under fatigue</a:t>
            </a:r>
          </a:p>
        </p:txBody>
      </p:sp>
    </p:spTree>
    <p:extLst>
      <p:ext uri="{BB962C8B-B14F-4D97-AF65-F5344CB8AC3E}">
        <p14:creationId xmlns:p14="http://schemas.microsoft.com/office/powerpoint/2010/main" val="1298414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10727267" cy="1349830"/>
          </a:xfrm>
        </p:spPr>
        <p:txBody>
          <a:bodyPr>
            <a:normAutofit/>
          </a:bodyPr>
          <a:lstStyle/>
          <a:p>
            <a:r>
              <a:rPr lang="en-US" dirty="0"/>
              <a:t>Monotonic Strength and Fracture</a:t>
            </a:r>
            <a:br>
              <a:rPr lang="en-US" dirty="0"/>
            </a:br>
            <a:r>
              <a:rPr lang="en-US" dirty="0"/>
              <a:t>Fatigue</a:t>
            </a:r>
          </a:p>
        </p:txBody>
      </p:sp>
      <p:sp>
        <p:nvSpPr>
          <p:cNvPr id="9" name="Θέση περιεχομένου 2">
            <a:extLst>
              <a:ext uri="{FF2B5EF4-FFF2-40B4-BE49-F238E27FC236}">
                <a16:creationId xmlns:a16="http://schemas.microsoft.com/office/drawing/2014/main" id="{A4EB7322-AE6E-920A-0415-D575B5FEE25B}"/>
              </a:ext>
            </a:extLst>
          </p:cNvPr>
          <p:cNvSpPr txBox="1">
            <a:spLocks/>
          </p:cNvSpPr>
          <p:nvPr/>
        </p:nvSpPr>
        <p:spPr>
          <a:xfrm>
            <a:off x="677332" y="1879600"/>
            <a:ext cx="8809568" cy="497840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r>
              <a:rPr lang="en-US" dirty="0"/>
              <a:t>It was mentioned earlier that the complexities in composites lead to the presence of many modes of damage, such as matrix cracking, fiber fracture, delamination, debonding, void growth, and multidirectional cracking.</a:t>
            </a:r>
          </a:p>
          <a:p>
            <a:pPr algn="just"/>
            <a:r>
              <a:rPr lang="en-US" dirty="0"/>
              <a:t>These modes appear rather early in the fatigue life of composites, i.e., these subcritical damage accumulation mechanisms come into play rather early in the fatigue life—well before the fatigue limit, as determined in an S–N test, and a highly diffused damage zone is formed.</a:t>
            </a:r>
          </a:p>
          <a:p>
            <a:pPr algn="just"/>
            <a:r>
              <a:rPr lang="en-US" dirty="0"/>
              <a:t>The scatter in fatigue data of composites are much greater than that in fatigue of monolithic, homogeneous materials because of the existence of a variety of damage mechanisms in composites, to wit, random distribution of matrix microcracks, fiber/matrix interface debonding, and fiber breaks, etc. With continued cycling, an accumulation of damage occurs. This accumulated damage results in a reduction of the overall stiffness of the composite laminate. Measurement of stiffness loss as a function of cycling has been shown to be quite a useful technique for assessing the fatigue damage in composites. Information useful to designers can be obtained from such curves</a:t>
            </a:r>
          </a:p>
        </p:txBody>
      </p:sp>
    </p:spTree>
    <p:extLst>
      <p:ext uri="{BB962C8B-B14F-4D97-AF65-F5344CB8AC3E}">
        <p14:creationId xmlns:p14="http://schemas.microsoft.com/office/powerpoint/2010/main" val="22034712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10727267" cy="1349830"/>
          </a:xfrm>
        </p:spPr>
        <p:txBody>
          <a:bodyPr>
            <a:normAutofit/>
          </a:bodyPr>
          <a:lstStyle/>
          <a:p>
            <a:r>
              <a:rPr lang="en-US" dirty="0"/>
              <a:t>Monotonic Strength and Fracture</a:t>
            </a:r>
            <a:br>
              <a:rPr lang="en-US" dirty="0"/>
            </a:br>
            <a:r>
              <a:rPr lang="en-US" dirty="0"/>
              <a:t>Fatigue</a:t>
            </a:r>
          </a:p>
        </p:txBody>
      </p:sp>
      <p:sp>
        <p:nvSpPr>
          <p:cNvPr id="9" name="Θέση περιεχομένου 2">
            <a:extLst>
              <a:ext uri="{FF2B5EF4-FFF2-40B4-BE49-F238E27FC236}">
                <a16:creationId xmlns:a16="http://schemas.microsoft.com/office/drawing/2014/main" id="{A4EB7322-AE6E-920A-0415-D575B5FEE25B}"/>
              </a:ext>
            </a:extLst>
          </p:cNvPr>
          <p:cNvSpPr txBox="1">
            <a:spLocks/>
          </p:cNvSpPr>
          <p:nvPr/>
        </p:nvSpPr>
        <p:spPr>
          <a:xfrm>
            <a:off x="677332" y="6019800"/>
            <a:ext cx="8809568" cy="83820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endParaRPr lang="en-US" dirty="0"/>
          </a:p>
        </p:txBody>
      </p:sp>
      <p:pic>
        <p:nvPicPr>
          <p:cNvPr id="4" name="Εικόνα 3">
            <a:extLst>
              <a:ext uri="{FF2B5EF4-FFF2-40B4-BE49-F238E27FC236}">
                <a16:creationId xmlns:a16="http://schemas.microsoft.com/office/drawing/2014/main" id="{A8A3D6AA-453C-8B0A-0BD8-5F4C9FF60819}"/>
              </a:ext>
            </a:extLst>
          </p:cNvPr>
          <p:cNvPicPr>
            <a:picLocks noChangeAspect="1"/>
          </p:cNvPicPr>
          <p:nvPr/>
        </p:nvPicPr>
        <p:blipFill>
          <a:blip r:embed="rId2"/>
          <a:stretch>
            <a:fillRect/>
          </a:stretch>
        </p:blipFill>
        <p:spPr>
          <a:xfrm>
            <a:off x="4230158" y="1959430"/>
            <a:ext cx="4845050" cy="4869276"/>
          </a:xfrm>
          <a:prstGeom prst="rect">
            <a:avLst/>
          </a:prstGeom>
        </p:spPr>
      </p:pic>
      <p:sp>
        <p:nvSpPr>
          <p:cNvPr id="7" name="TextBox 6">
            <a:extLst>
              <a:ext uri="{FF2B5EF4-FFF2-40B4-BE49-F238E27FC236}">
                <a16:creationId xmlns:a16="http://schemas.microsoft.com/office/drawing/2014/main" id="{60DC569C-0F2C-3EEE-9EC5-CC06DACFB04A}"/>
              </a:ext>
            </a:extLst>
          </p:cNvPr>
          <p:cNvSpPr txBox="1"/>
          <p:nvPr/>
        </p:nvSpPr>
        <p:spPr>
          <a:xfrm>
            <a:off x="867833" y="4898571"/>
            <a:ext cx="3362325" cy="1754326"/>
          </a:xfrm>
          <a:prstGeom prst="rect">
            <a:avLst/>
          </a:prstGeom>
          <a:noFill/>
        </p:spPr>
        <p:txBody>
          <a:bodyPr wrap="square">
            <a:spAutoFit/>
          </a:bodyPr>
          <a:lstStyle/>
          <a:p>
            <a:pPr algn="ctr"/>
            <a:r>
              <a:rPr lang="en-US" dirty="0">
                <a:solidFill>
                  <a:schemeClr val="tx1">
                    <a:lumMod val="75000"/>
                    <a:lumOff val="25000"/>
                  </a:schemeClr>
                </a:solidFill>
              </a:rPr>
              <a:t>Typical modulus loss curve for unidirectional silicon carbide/aluminum composites. E</a:t>
            </a:r>
            <a:r>
              <a:rPr lang="en-US" baseline="-25000" dirty="0">
                <a:solidFill>
                  <a:schemeClr val="tx1">
                    <a:lumMod val="75000"/>
                    <a:lumOff val="25000"/>
                  </a:schemeClr>
                </a:solidFill>
              </a:rPr>
              <a:t>N</a:t>
            </a:r>
            <a:r>
              <a:rPr lang="en-US" dirty="0">
                <a:solidFill>
                  <a:schemeClr val="tx1">
                    <a:lumMod val="75000"/>
                    <a:lumOff val="25000"/>
                  </a:schemeClr>
                </a:solidFill>
              </a:rPr>
              <a:t> is the modulus after N cycles and E</a:t>
            </a:r>
            <a:r>
              <a:rPr lang="en-US" baseline="-25000" dirty="0">
                <a:solidFill>
                  <a:schemeClr val="tx1">
                    <a:lumMod val="75000"/>
                    <a:lumOff val="25000"/>
                  </a:schemeClr>
                </a:solidFill>
              </a:rPr>
              <a:t>0</a:t>
            </a:r>
            <a:r>
              <a:rPr lang="en-US" dirty="0">
                <a:solidFill>
                  <a:schemeClr val="tx1">
                    <a:lumMod val="75000"/>
                    <a:lumOff val="25000"/>
                  </a:schemeClr>
                </a:solidFill>
              </a:rPr>
              <a:t> is the modulus in the uncycled state</a:t>
            </a:r>
          </a:p>
        </p:txBody>
      </p:sp>
    </p:spTree>
    <p:extLst>
      <p:ext uri="{BB962C8B-B14F-4D97-AF65-F5344CB8AC3E}">
        <p14:creationId xmlns:p14="http://schemas.microsoft.com/office/powerpoint/2010/main" val="5985175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10727267" cy="1349830"/>
          </a:xfrm>
        </p:spPr>
        <p:txBody>
          <a:bodyPr>
            <a:normAutofit/>
          </a:bodyPr>
          <a:lstStyle/>
          <a:p>
            <a:r>
              <a:rPr lang="en-US" dirty="0"/>
              <a:t>Monotonic Strength and Fracture</a:t>
            </a:r>
            <a:br>
              <a:rPr lang="en-US" dirty="0"/>
            </a:br>
            <a:r>
              <a:rPr lang="en-US" dirty="0"/>
              <a:t>Fatigue</a:t>
            </a:r>
          </a:p>
        </p:txBody>
      </p:sp>
      <p:sp>
        <p:nvSpPr>
          <p:cNvPr id="9" name="Θέση περιεχομένου 2">
            <a:extLst>
              <a:ext uri="{FF2B5EF4-FFF2-40B4-BE49-F238E27FC236}">
                <a16:creationId xmlns:a16="http://schemas.microsoft.com/office/drawing/2014/main" id="{A4EB7322-AE6E-920A-0415-D575B5FEE25B}"/>
              </a:ext>
            </a:extLst>
          </p:cNvPr>
          <p:cNvSpPr txBox="1">
            <a:spLocks/>
          </p:cNvSpPr>
          <p:nvPr/>
        </p:nvSpPr>
        <p:spPr>
          <a:xfrm>
            <a:off x="677332" y="1879600"/>
            <a:ext cx="8809568" cy="497840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None/>
            </a:pPr>
            <a:r>
              <a:rPr lang="en-US" dirty="0"/>
              <a:t>We define the failure of the composite when a critical level of damage is reached or exceeded. Let D be the damage parameter that increases as a function of number of cycles, N. Then, </a:t>
            </a:r>
            <a:r>
              <a:rPr lang="en-US" dirty="0" err="1"/>
              <a:t>dD</a:t>
            </a:r>
            <a:r>
              <a:rPr lang="en-US" dirty="0"/>
              <a:t>/</a:t>
            </a:r>
            <a:r>
              <a:rPr lang="en-US" dirty="0" err="1"/>
              <a:t>dN</a:t>
            </a:r>
            <a:r>
              <a:rPr lang="en-US" dirty="0"/>
              <a:t> will be the damage growth rate. We can write for the damage growth rate: </a:t>
            </a:r>
          </a:p>
          <a:p>
            <a:pPr marL="0" indent="0" algn="just">
              <a:buNone/>
            </a:pPr>
            <a:endParaRPr lang="en-US" dirty="0"/>
          </a:p>
          <a:p>
            <a:pPr marL="0" indent="0" algn="just">
              <a:buNone/>
            </a:pPr>
            <a:endParaRPr lang="en-US" dirty="0"/>
          </a:p>
          <a:p>
            <a:pPr marL="0" indent="0" algn="just">
              <a:buNone/>
            </a:pPr>
            <a:r>
              <a:rPr lang="en-US" dirty="0"/>
              <a:t>where </a:t>
            </a:r>
            <a:r>
              <a:rPr lang="el-GR" dirty="0" err="1"/>
              <a:t>Δσ</a:t>
            </a:r>
            <a:r>
              <a:rPr lang="en-US" dirty="0"/>
              <a:t> is the cyclic stress range, R is the stress ratio, and D is the current value of damage. Let </a:t>
            </a:r>
            <a:r>
              <a:rPr lang="en-US" dirty="0" err="1"/>
              <a:t>N</a:t>
            </a:r>
            <a:r>
              <a:rPr lang="en-US" baseline="-25000" dirty="0" err="1"/>
              <a:t>f</a:t>
            </a:r>
            <a:r>
              <a:rPr lang="en-US" dirty="0"/>
              <a:t> be the number of cycles to failure, i.e., the fatigue life corresponding to a critical level of damage. Then integrating</a:t>
            </a:r>
            <a:r>
              <a:rPr lang="el-GR" dirty="0"/>
              <a:t> </a:t>
            </a:r>
            <a:r>
              <a:rPr lang="en-US" dirty="0"/>
              <a:t>previous equation between limits of initial damage, D</a:t>
            </a:r>
            <a:r>
              <a:rPr lang="en-US" baseline="-25000" dirty="0"/>
              <a:t>i</a:t>
            </a:r>
            <a:r>
              <a:rPr lang="en-US" dirty="0"/>
              <a:t>, and final damage, </a:t>
            </a:r>
            <a:r>
              <a:rPr lang="en-US" dirty="0" err="1"/>
              <a:t>D</a:t>
            </a:r>
            <a:r>
              <a:rPr lang="en-US" baseline="-25000" dirty="0" err="1"/>
              <a:t>f</a:t>
            </a:r>
            <a:r>
              <a:rPr lang="en-US" dirty="0"/>
              <a:t>, we can write for the number of cycles to failure as</a:t>
            </a:r>
          </a:p>
        </p:txBody>
      </p:sp>
      <p:pic>
        <p:nvPicPr>
          <p:cNvPr id="4" name="Εικόνα 3">
            <a:extLst>
              <a:ext uri="{FF2B5EF4-FFF2-40B4-BE49-F238E27FC236}">
                <a16:creationId xmlns:a16="http://schemas.microsoft.com/office/drawing/2014/main" id="{0051D8F4-BA92-3655-8CD5-49BE78CF2C4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463852" y="3038348"/>
            <a:ext cx="3235698" cy="781303"/>
          </a:xfrm>
          <a:prstGeom prst="rect">
            <a:avLst/>
          </a:prstGeom>
        </p:spPr>
      </p:pic>
      <p:pic>
        <p:nvPicPr>
          <p:cNvPr id="3" name="Εικόνα 2">
            <a:extLst>
              <a:ext uri="{FF2B5EF4-FFF2-40B4-BE49-F238E27FC236}">
                <a16:creationId xmlns:a16="http://schemas.microsoft.com/office/drawing/2014/main" id="{F6ED8637-9B38-6C19-07B0-6317E6CEAA1A}"/>
              </a:ext>
            </a:extLst>
          </p:cNvPr>
          <p:cNvPicPr>
            <a:picLocks noChangeAspect="1"/>
          </p:cNvPicPr>
          <p:nvPr/>
        </p:nvPicPr>
        <p:blipFill>
          <a:blip r:embed="rId3"/>
          <a:stretch>
            <a:fillRect/>
          </a:stretch>
        </p:blipFill>
        <p:spPr>
          <a:xfrm>
            <a:off x="3108339" y="5389377"/>
            <a:ext cx="3983322" cy="1243619"/>
          </a:xfrm>
          <a:prstGeom prst="rect">
            <a:avLst/>
          </a:prstGeom>
        </p:spPr>
      </p:pic>
    </p:spTree>
    <p:extLst>
      <p:ext uri="{BB962C8B-B14F-4D97-AF65-F5344CB8AC3E}">
        <p14:creationId xmlns:p14="http://schemas.microsoft.com/office/powerpoint/2010/main" val="29104066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10727267" cy="1349830"/>
          </a:xfrm>
        </p:spPr>
        <p:txBody>
          <a:bodyPr>
            <a:normAutofit/>
          </a:bodyPr>
          <a:lstStyle/>
          <a:p>
            <a:r>
              <a:rPr lang="en-US" dirty="0"/>
              <a:t>Monotonic Strength and Fracture</a:t>
            </a:r>
            <a:br>
              <a:rPr lang="en-US" dirty="0"/>
            </a:br>
            <a:r>
              <a:rPr lang="en-US" dirty="0"/>
              <a:t>Fatigue</a:t>
            </a:r>
          </a:p>
        </p:txBody>
      </p:sp>
      <p:sp>
        <p:nvSpPr>
          <p:cNvPr id="9" name="Θέση περιεχομένου 2">
            <a:extLst>
              <a:ext uri="{FF2B5EF4-FFF2-40B4-BE49-F238E27FC236}">
                <a16:creationId xmlns:a16="http://schemas.microsoft.com/office/drawing/2014/main" id="{A4EB7322-AE6E-920A-0415-D575B5FEE25B}"/>
              </a:ext>
            </a:extLst>
          </p:cNvPr>
          <p:cNvSpPr txBox="1">
            <a:spLocks/>
          </p:cNvSpPr>
          <p:nvPr/>
        </p:nvSpPr>
        <p:spPr>
          <a:xfrm>
            <a:off x="677332" y="1879600"/>
            <a:ext cx="8809568" cy="497840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None/>
            </a:pPr>
            <a:r>
              <a:rPr lang="en-US" dirty="0"/>
              <a:t>Modulus of the damaged material E is given by:</a:t>
            </a:r>
          </a:p>
          <a:p>
            <a:pPr marL="0" indent="0" algn="just">
              <a:buNone/>
            </a:pPr>
            <a:endParaRPr lang="en-US" dirty="0"/>
          </a:p>
          <a:p>
            <a:pPr marL="0" indent="0" algn="just">
              <a:buNone/>
            </a:pPr>
            <a:endParaRPr lang="en-US" dirty="0"/>
          </a:p>
          <a:p>
            <a:pPr marL="0" indent="0" algn="just">
              <a:buNone/>
            </a:pPr>
            <a:r>
              <a:rPr lang="en-US" dirty="0"/>
              <a:t>where c is a material constant.</a:t>
            </a:r>
          </a:p>
          <a:p>
            <a:pPr marL="0" indent="0" algn="just">
              <a:buNone/>
            </a:pPr>
            <a:r>
              <a:rPr lang="en-US" dirty="0"/>
              <a:t>For a given value of E/E0, we can write the modulus or stiffness reduction rate as:</a:t>
            </a:r>
          </a:p>
          <a:p>
            <a:pPr marL="0" indent="0" algn="just">
              <a:buNone/>
            </a:pPr>
            <a:endParaRPr lang="en-US" dirty="0"/>
          </a:p>
          <a:p>
            <a:pPr marL="0" indent="0" algn="just">
              <a:buNone/>
            </a:pPr>
            <a:endParaRPr lang="en-US" dirty="0"/>
          </a:p>
          <a:p>
            <a:pPr marL="0" indent="0" algn="just">
              <a:buNone/>
            </a:pPr>
            <a:r>
              <a:rPr lang="en-US" dirty="0"/>
              <a:t>where A and n are constants. The left hand side of this expression can be determined experimentally. Note that both sides are dimensionless quantities. The modulus reduction rate (−1/E</a:t>
            </a:r>
            <a:r>
              <a:rPr lang="en-US" baseline="-25000" dirty="0"/>
              <a:t>0</a:t>
            </a:r>
            <a:r>
              <a:rPr lang="en-US" dirty="0"/>
              <a:t>) </a:t>
            </a:r>
            <a:r>
              <a:rPr lang="en-US" dirty="0" err="1"/>
              <a:t>dE</a:t>
            </a:r>
            <a:r>
              <a:rPr lang="en-US" dirty="0"/>
              <a:t>/</a:t>
            </a:r>
            <a:r>
              <a:rPr lang="en-US" dirty="0" err="1"/>
              <a:t>dN</a:t>
            </a:r>
            <a:r>
              <a:rPr lang="en-US" dirty="0"/>
              <a:t>, at a given value of E/E</a:t>
            </a:r>
            <a:r>
              <a:rPr lang="en-US" baseline="-25000" dirty="0"/>
              <a:t>0</a:t>
            </a:r>
            <a:r>
              <a:rPr lang="en-US" dirty="0"/>
              <a:t>, is the tangent to the curve shown above.</a:t>
            </a:r>
          </a:p>
        </p:txBody>
      </p:sp>
      <p:pic>
        <p:nvPicPr>
          <p:cNvPr id="6" name="Εικόνα 5">
            <a:extLst>
              <a:ext uri="{FF2B5EF4-FFF2-40B4-BE49-F238E27FC236}">
                <a16:creationId xmlns:a16="http://schemas.microsoft.com/office/drawing/2014/main" id="{1D00D362-09E1-5E72-B33B-7C7355B7176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798865" y="2348630"/>
            <a:ext cx="2602270" cy="575418"/>
          </a:xfrm>
          <a:prstGeom prst="rect">
            <a:avLst/>
          </a:prstGeom>
        </p:spPr>
      </p:pic>
      <p:pic>
        <p:nvPicPr>
          <p:cNvPr id="5" name="Εικόνα 4">
            <a:extLst>
              <a:ext uri="{FF2B5EF4-FFF2-40B4-BE49-F238E27FC236}">
                <a16:creationId xmlns:a16="http://schemas.microsoft.com/office/drawing/2014/main" id="{DA48D7FD-12B7-F434-B6AF-D12F8F139B8C}"/>
              </a:ext>
            </a:extLst>
          </p:cNvPr>
          <p:cNvPicPr>
            <a:picLocks noChangeAspect="1"/>
          </p:cNvPicPr>
          <p:nvPr/>
        </p:nvPicPr>
        <p:blipFill>
          <a:blip r:embed="rId3"/>
          <a:stretch>
            <a:fillRect/>
          </a:stretch>
        </p:blipFill>
        <p:spPr>
          <a:xfrm>
            <a:off x="2085731" y="3933953"/>
            <a:ext cx="5981482" cy="757959"/>
          </a:xfrm>
          <a:prstGeom prst="rect">
            <a:avLst/>
          </a:prstGeom>
        </p:spPr>
      </p:pic>
      <p:pic>
        <p:nvPicPr>
          <p:cNvPr id="8" name="Εικόνα 7">
            <a:extLst>
              <a:ext uri="{FF2B5EF4-FFF2-40B4-BE49-F238E27FC236}">
                <a16:creationId xmlns:a16="http://schemas.microsoft.com/office/drawing/2014/main" id="{BF0E2806-5C2C-9D4C-1822-74D66885F123}"/>
              </a:ext>
            </a:extLst>
          </p:cNvPr>
          <p:cNvPicPr>
            <a:picLocks noChangeAspect="1"/>
          </p:cNvPicPr>
          <p:nvPr/>
        </p:nvPicPr>
        <p:blipFill>
          <a:blip r:embed="rId4"/>
          <a:stretch>
            <a:fillRect/>
          </a:stretch>
        </p:blipFill>
        <p:spPr>
          <a:xfrm>
            <a:off x="6978650" y="1288822"/>
            <a:ext cx="3079392" cy="2140178"/>
          </a:xfrm>
          <a:prstGeom prst="rect">
            <a:avLst/>
          </a:prstGeom>
        </p:spPr>
      </p:pic>
    </p:spTree>
    <p:extLst>
      <p:ext uri="{BB962C8B-B14F-4D97-AF65-F5344CB8AC3E}">
        <p14:creationId xmlns:p14="http://schemas.microsoft.com/office/powerpoint/2010/main" val="13975509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10727267" cy="1349830"/>
          </a:xfrm>
        </p:spPr>
        <p:txBody>
          <a:bodyPr>
            <a:normAutofit/>
          </a:bodyPr>
          <a:lstStyle/>
          <a:p>
            <a:r>
              <a:rPr lang="en-US" dirty="0"/>
              <a:t>Monotonic Strength and Fracture</a:t>
            </a:r>
            <a:br>
              <a:rPr lang="en-US" dirty="0"/>
            </a:br>
            <a:r>
              <a:rPr lang="en-US" dirty="0"/>
              <a:t>Fatigue</a:t>
            </a:r>
          </a:p>
        </p:txBody>
      </p:sp>
      <p:sp>
        <p:nvSpPr>
          <p:cNvPr id="9" name="Θέση περιεχομένου 2">
            <a:extLst>
              <a:ext uri="{FF2B5EF4-FFF2-40B4-BE49-F238E27FC236}">
                <a16:creationId xmlns:a16="http://schemas.microsoft.com/office/drawing/2014/main" id="{A4EB7322-AE6E-920A-0415-D575B5FEE25B}"/>
              </a:ext>
            </a:extLst>
          </p:cNvPr>
          <p:cNvSpPr txBox="1">
            <a:spLocks/>
          </p:cNvSpPr>
          <p:nvPr/>
        </p:nvSpPr>
        <p:spPr>
          <a:xfrm>
            <a:off x="677334" y="5918200"/>
            <a:ext cx="3524454" cy="93980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dirty="0"/>
              <a:t>Modulus reduction rate versus a parameter involving the peak stress</a:t>
            </a:r>
          </a:p>
        </p:txBody>
      </p:sp>
      <p:pic>
        <p:nvPicPr>
          <p:cNvPr id="4" name="Εικόνα 3">
            <a:extLst>
              <a:ext uri="{FF2B5EF4-FFF2-40B4-BE49-F238E27FC236}">
                <a16:creationId xmlns:a16="http://schemas.microsoft.com/office/drawing/2014/main" id="{C7CF3833-1120-23EA-7F87-EEDB04B8AAAB}"/>
              </a:ext>
            </a:extLst>
          </p:cNvPr>
          <p:cNvPicPr>
            <a:picLocks noChangeAspect="1"/>
          </p:cNvPicPr>
          <p:nvPr/>
        </p:nvPicPr>
        <p:blipFill>
          <a:blip r:embed="rId2"/>
          <a:stretch>
            <a:fillRect/>
          </a:stretch>
        </p:blipFill>
        <p:spPr>
          <a:xfrm>
            <a:off x="677333" y="1803400"/>
            <a:ext cx="3524454" cy="4114800"/>
          </a:xfrm>
          <a:prstGeom prst="rect">
            <a:avLst/>
          </a:prstGeom>
        </p:spPr>
      </p:pic>
      <p:pic>
        <p:nvPicPr>
          <p:cNvPr id="10" name="Εικόνα 9">
            <a:extLst>
              <a:ext uri="{FF2B5EF4-FFF2-40B4-BE49-F238E27FC236}">
                <a16:creationId xmlns:a16="http://schemas.microsoft.com/office/drawing/2014/main" id="{016F0AF8-A81F-F008-B775-852454D611BD}"/>
              </a:ext>
            </a:extLst>
          </p:cNvPr>
          <p:cNvPicPr>
            <a:picLocks noChangeAspect="1"/>
          </p:cNvPicPr>
          <p:nvPr/>
        </p:nvPicPr>
        <p:blipFill>
          <a:blip r:embed="rId3"/>
          <a:stretch>
            <a:fillRect/>
          </a:stretch>
        </p:blipFill>
        <p:spPr>
          <a:xfrm>
            <a:off x="4201787" y="1803400"/>
            <a:ext cx="5656083" cy="4114800"/>
          </a:xfrm>
          <a:prstGeom prst="rect">
            <a:avLst/>
          </a:prstGeom>
        </p:spPr>
      </p:pic>
      <p:sp>
        <p:nvSpPr>
          <p:cNvPr id="12" name="TextBox 11">
            <a:extLst>
              <a:ext uri="{FF2B5EF4-FFF2-40B4-BE49-F238E27FC236}">
                <a16:creationId xmlns:a16="http://schemas.microsoft.com/office/drawing/2014/main" id="{0F177108-A792-C84A-A4AB-CC7100FE1E05}"/>
              </a:ext>
            </a:extLst>
          </p:cNvPr>
          <p:cNvSpPr txBox="1"/>
          <p:nvPr/>
        </p:nvSpPr>
        <p:spPr>
          <a:xfrm>
            <a:off x="4201787" y="5934670"/>
            <a:ext cx="5656083" cy="923330"/>
          </a:xfrm>
          <a:prstGeom prst="rect">
            <a:avLst/>
          </a:prstGeom>
          <a:noFill/>
        </p:spPr>
        <p:txBody>
          <a:bodyPr wrap="square">
            <a:spAutoFit/>
          </a:bodyPr>
          <a:lstStyle/>
          <a:p>
            <a:pPr algn="ctr"/>
            <a:r>
              <a:rPr lang="en-US" dirty="0">
                <a:solidFill>
                  <a:schemeClr val="tx1">
                    <a:lumMod val="75000"/>
                    <a:lumOff val="25000"/>
                  </a:schemeClr>
                </a:solidFill>
              </a:rPr>
              <a:t>Number of cycles required to attain a given</a:t>
            </a:r>
          </a:p>
          <a:p>
            <a:pPr algn="ctr"/>
            <a:r>
              <a:rPr lang="en-US" dirty="0">
                <a:solidFill>
                  <a:schemeClr val="tx1">
                    <a:lumMod val="75000"/>
                    <a:lumOff val="25000"/>
                  </a:schemeClr>
                </a:solidFill>
              </a:rPr>
              <a:t>stiffness reduction after cycling at different fractions of the ultimate tensile strength </a:t>
            </a:r>
            <a:r>
              <a:rPr lang="el-GR" dirty="0">
                <a:solidFill>
                  <a:schemeClr val="tx1">
                    <a:lumMod val="75000"/>
                    <a:lumOff val="25000"/>
                  </a:schemeClr>
                </a:solidFill>
              </a:rPr>
              <a:t>σ</a:t>
            </a:r>
            <a:r>
              <a:rPr lang="en-US" baseline="-25000" dirty="0">
                <a:solidFill>
                  <a:schemeClr val="tx1">
                    <a:lumMod val="75000"/>
                    <a:lumOff val="25000"/>
                  </a:schemeClr>
                </a:solidFill>
              </a:rPr>
              <a:t>UTS</a:t>
            </a:r>
          </a:p>
        </p:txBody>
      </p:sp>
    </p:spTree>
    <p:extLst>
      <p:ext uri="{BB962C8B-B14F-4D97-AF65-F5344CB8AC3E}">
        <p14:creationId xmlns:p14="http://schemas.microsoft.com/office/powerpoint/2010/main" val="891951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66FC270-8535-C300-A5E3-DE42D3EBB56F}"/>
              </a:ext>
            </a:extLst>
          </p:cNvPr>
          <p:cNvSpPr>
            <a:spLocks noGrp="1"/>
          </p:cNvSpPr>
          <p:nvPr>
            <p:ph type="title"/>
          </p:nvPr>
        </p:nvSpPr>
        <p:spPr/>
        <p:txBody>
          <a:bodyPr/>
          <a:lstStyle/>
          <a:p>
            <a:r>
              <a:rPr lang="en-US" dirty="0"/>
              <a:t>Micromechanics  </a:t>
            </a:r>
            <a:br>
              <a:rPr lang="en-US" dirty="0"/>
            </a:br>
            <a:r>
              <a:rPr lang="en-US" dirty="0"/>
              <a:t>Solving the elasticity problem</a:t>
            </a:r>
          </a:p>
        </p:txBody>
      </p:sp>
      <p:sp>
        <p:nvSpPr>
          <p:cNvPr id="3" name="Θέση περιεχομένου 2">
            <a:extLst>
              <a:ext uri="{FF2B5EF4-FFF2-40B4-BE49-F238E27FC236}">
                <a16:creationId xmlns:a16="http://schemas.microsoft.com/office/drawing/2014/main" id="{62C35726-03DB-1BE7-023C-033BBED9819E}"/>
              </a:ext>
            </a:extLst>
          </p:cNvPr>
          <p:cNvSpPr>
            <a:spLocks noGrp="1"/>
          </p:cNvSpPr>
          <p:nvPr>
            <p:ph idx="1"/>
          </p:nvPr>
        </p:nvSpPr>
        <p:spPr/>
        <p:txBody>
          <a:bodyPr>
            <a:normAutofit/>
          </a:bodyPr>
          <a:lstStyle/>
          <a:p>
            <a:pPr algn="just"/>
            <a:r>
              <a:rPr lang="en-US" dirty="0"/>
              <a:t>The elasticity problem is then solved by a series development, a complex variable technique, or a numerical solution.</a:t>
            </a:r>
          </a:p>
          <a:p>
            <a:pPr algn="just"/>
            <a:r>
              <a:rPr lang="en-US" dirty="0"/>
              <a:t>The approach of </a:t>
            </a:r>
            <a:r>
              <a:rPr lang="en-US" dirty="0" err="1">
                <a:solidFill>
                  <a:srgbClr val="FF0000"/>
                </a:solidFill>
              </a:rPr>
              <a:t>Eshelby</a:t>
            </a:r>
            <a:r>
              <a:rPr lang="en-US" dirty="0"/>
              <a:t> (1957, 1959) considers an infinite matrix containing an ellipsoidal inclusion. Modifications of the </a:t>
            </a:r>
            <a:r>
              <a:rPr lang="en-US" dirty="0" err="1"/>
              <a:t>Eshelby</a:t>
            </a:r>
            <a:r>
              <a:rPr lang="en-US" dirty="0"/>
              <a:t> method have been made by </a:t>
            </a:r>
            <a:r>
              <a:rPr lang="en-US" dirty="0">
                <a:solidFill>
                  <a:srgbClr val="FF0000"/>
                </a:solidFill>
              </a:rPr>
              <a:t>Mori and Tanaka </a:t>
            </a:r>
            <a:r>
              <a:rPr lang="en-US" dirty="0"/>
              <a:t>(1973).</a:t>
            </a:r>
          </a:p>
          <a:p>
            <a:pPr algn="just"/>
            <a:r>
              <a:rPr lang="en-US" dirty="0"/>
              <a:t>The variational or bounding methods focus on the upper and lower bounds on elastic constants. </a:t>
            </a:r>
          </a:p>
          <a:p>
            <a:pPr lvl="1" algn="just">
              <a:buFont typeface="Wingdings" panose="05000000000000000000" pitchFamily="2" charset="2"/>
              <a:buChar char="v"/>
            </a:pPr>
            <a:r>
              <a:rPr lang="en-US" dirty="0"/>
              <a:t>When the upper and lower bounds coincide, the property is determined exactly.</a:t>
            </a:r>
          </a:p>
          <a:p>
            <a:pPr lvl="1" algn="just">
              <a:buFont typeface="Wingdings" panose="05000000000000000000" pitchFamily="2" charset="2"/>
              <a:buChar char="v"/>
            </a:pPr>
            <a:r>
              <a:rPr lang="en-US" dirty="0"/>
              <a:t>Frequently, the upper and lower bounds are well separated. </a:t>
            </a:r>
          </a:p>
          <a:p>
            <a:pPr lvl="1" algn="just">
              <a:buFont typeface="Wingdings" panose="05000000000000000000" pitchFamily="2" charset="2"/>
              <a:buChar char="v"/>
            </a:pPr>
            <a:r>
              <a:rPr lang="en-US" dirty="0"/>
              <a:t>When these bounds are close enough, we can safely use them as indicators of </a:t>
            </a:r>
            <a:r>
              <a:rPr lang="en-US" dirty="0" err="1"/>
              <a:t>thematerial</a:t>
            </a:r>
            <a:r>
              <a:rPr lang="en-US" dirty="0"/>
              <a:t> behavior.</a:t>
            </a:r>
          </a:p>
        </p:txBody>
      </p:sp>
    </p:spTree>
    <p:extLst>
      <p:ext uri="{BB962C8B-B14F-4D97-AF65-F5344CB8AC3E}">
        <p14:creationId xmlns:p14="http://schemas.microsoft.com/office/powerpoint/2010/main" val="11627029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10727267" cy="1349830"/>
          </a:xfrm>
        </p:spPr>
        <p:txBody>
          <a:bodyPr>
            <a:normAutofit/>
          </a:bodyPr>
          <a:lstStyle/>
          <a:p>
            <a:r>
              <a:rPr lang="en-US" dirty="0"/>
              <a:t>Monotonic Strength and Fracture</a:t>
            </a:r>
            <a:br>
              <a:rPr lang="en-US" dirty="0"/>
            </a:br>
            <a:r>
              <a:rPr lang="en-US" dirty="0"/>
              <a:t>Fatigue</a:t>
            </a:r>
          </a:p>
        </p:txBody>
      </p:sp>
      <p:sp>
        <p:nvSpPr>
          <p:cNvPr id="9" name="Θέση περιεχομένου 2">
            <a:extLst>
              <a:ext uri="{FF2B5EF4-FFF2-40B4-BE49-F238E27FC236}">
                <a16:creationId xmlns:a16="http://schemas.microsoft.com/office/drawing/2014/main" id="{A4EB7322-AE6E-920A-0415-D575B5FEE25B}"/>
              </a:ext>
            </a:extLst>
          </p:cNvPr>
          <p:cNvSpPr txBox="1">
            <a:spLocks/>
          </p:cNvSpPr>
          <p:nvPr/>
        </p:nvSpPr>
        <p:spPr>
          <a:xfrm>
            <a:off x="677332" y="1879600"/>
            <a:ext cx="8809568" cy="497840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r>
              <a:rPr lang="en-US" dirty="0"/>
              <a:t>Thermal stresses arise in composite materials due to the generally large differences in the thermal expansion coefficients (a) of the fiber and the matrix.</a:t>
            </a:r>
          </a:p>
          <a:p>
            <a:pPr algn="just"/>
            <a:r>
              <a:rPr lang="en-US" dirty="0"/>
              <a:t>Thermal stresses in composites cannot be alleviated by slow cooling or some kind of annealing treatment, techniques that might work in conventional material. The reason for this is that the thermal mismatch will be there even if the temperature change is uniform throughout the volume of the composite.</a:t>
            </a:r>
          </a:p>
          <a:p>
            <a:pPr algn="just"/>
            <a:r>
              <a:rPr lang="en-US" dirty="0"/>
              <a:t>Large internal stresses can result when fiber reinforced composites are heated or cooled through a temperature range. When this happens in a repeated manner, we have the phenomenon of thermal fatigue, because the cyclic stress is thermal in origin.</a:t>
            </a:r>
          </a:p>
          <a:p>
            <a:pPr algn="just"/>
            <a:r>
              <a:rPr lang="en-US" dirty="0">
                <a:solidFill>
                  <a:srgbClr val="FF0000"/>
                </a:solidFill>
              </a:rPr>
              <a:t>Thermal fatigue can cause cracking in the brittle polymeric matrix or plastic deformation in a ductile metallic matrix, cavitation in the matrix and fiber/ matrix debonding are other forms of damage</a:t>
            </a:r>
            <a:r>
              <a:rPr lang="en-US" dirty="0"/>
              <a:t>.</a:t>
            </a:r>
          </a:p>
          <a:p>
            <a:pPr marL="0" indent="0" algn="just">
              <a:buNone/>
            </a:pPr>
            <a:endParaRPr lang="en-US" dirty="0"/>
          </a:p>
          <a:p>
            <a:pPr marL="0" indent="0" algn="just">
              <a:buNone/>
            </a:pPr>
            <a:endParaRPr lang="en-US" dirty="0"/>
          </a:p>
        </p:txBody>
      </p:sp>
    </p:spTree>
    <p:extLst>
      <p:ext uri="{BB962C8B-B14F-4D97-AF65-F5344CB8AC3E}">
        <p14:creationId xmlns:p14="http://schemas.microsoft.com/office/powerpoint/2010/main" val="396673567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10727267" cy="1349830"/>
          </a:xfrm>
        </p:spPr>
        <p:txBody>
          <a:bodyPr>
            <a:normAutofit/>
          </a:bodyPr>
          <a:lstStyle/>
          <a:p>
            <a:r>
              <a:rPr lang="en-US" dirty="0"/>
              <a:t>Monotonic Strength and Fracture</a:t>
            </a:r>
            <a:br>
              <a:rPr lang="en-US" dirty="0"/>
            </a:br>
            <a:r>
              <a:rPr lang="en-US" dirty="0"/>
              <a:t>Fatigue</a:t>
            </a:r>
          </a:p>
        </p:txBody>
      </p:sp>
      <p:sp>
        <p:nvSpPr>
          <p:cNvPr id="12" name="TextBox 11">
            <a:extLst>
              <a:ext uri="{FF2B5EF4-FFF2-40B4-BE49-F238E27FC236}">
                <a16:creationId xmlns:a16="http://schemas.microsoft.com/office/drawing/2014/main" id="{0F177108-A792-C84A-A4AB-CC7100FE1E05}"/>
              </a:ext>
            </a:extLst>
          </p:cNvPr>
          <p:cNvSpPr txBox="1"/>
          <p:nvPr/>
        </p:nvSpPr>
        <p:spPr>
          <a:xfrm>
            <a:off x="201412" y="2695472"/>
            <a:ext cx="3891542" cy="3139321"/>
          </a:xfrm>
          <a:prstGeom prst="rect">
            <a:avLst/>
          </a:prstGeom>
          <a:noFill/>
        </p:spPr>
        <p:txBody>
          <a:bodyPr wrap="square">
            <a:spAutoFit/>
          </a:bodyPr>
          <a:lstStyle/>
          <a:p>
            <a:pPr marL="342900" indent="-342900">
              <a:buAutoNum type="alphaLcParenBoth"/>
            </a:pPr>
            <a:r>
              <a:rPr lang="en-US" dirty="0">
                <a:solidFill>
                  <a:schemeClr val="tx1">
                    <a:lumMod val="75000"/>
                    <a:lumOff val="25000"/>
                  </a:schemeClr>
                </a:solidFill>
              </a:rPr>
              <a:t>Thermal cycle and the surface  of </a:t>
            </a:r>
            <a:r>
              <a:rPr lang="en-US" dirty="0" err="1">
                <a:solidFill>
                  <a:schemeClr val="tx1">
                    <a:lumMod val="75000"/>
                    <a:lumOff val="25000"/>
                  </a:schemeClr>
                </a:solidFill>
              </a:rPr>
              <a:t>SiC</a:t>
            </a:r>
            <a:r>
              <a:rPr lang="en-US" baseline="-25000" dirty="0" err="1">
                <a:solidFill>
                  <a:schemeClr val="tx1">
                    <a:lumMod val="75000"/>
                    <a:lumOff val="25000"/>
                  </a:schemeClr>
                </a:solidFill>
              </a:rPr>
              <a:t>p</a:t>
            </a:r>
            <a:r>
              <a:rPr lang="en-US" dirty="0">
                <a:solidFill>
                  <a:schemeClr val="tx1">
                    <a:lumMod val="75000"/>
                    <a:lumOff val="25000"/>
                  </a:schemeClr>
                </a:solidFill>
              </a:rPr>
              <a:t>/Al composite after thermal cycling. No damage is visible on the surface. </a:t>
            </a:r>
          </a:p>
          <a:p>
            <a:pPr marL="342900" indent="-342900">
              <a:buAutoNum type="alphaLcParenBoth"/>
            </a:pPr>
            <a:r>
              <a:rPr lang="en-US" dirty="0">
                <a:solidFill>
                  <a:schemeClr val="tx1">
                    <a:lumMod val="75000"/>
                    <a:lumOff val="25000"/>
                  </a:schemeClr>
                </a:solidFill>
              </a:rPr>
              <a:t>Same sample examined by X-ray tomography shows damage in the interior. Blue color shows cavitation, about 2% by volume. The </a:t>
            </a:r>
            <a:r>
              <a:rPr lang="en-US" dirty="0" err="1">
                <a:solidFill>
                  <a:schemeClr val="tx1">
                    <a:lumMod val="75000"/>
                    <a:lumOff val="25000"/>
                  </a:schemeClr>
                </a:solidFill>
              </a:rPr>
              <a:t>SiC</a:t>
            </a:r>
            <a:r>
              <a:rPr lang="en-US" dirty="0">
                <a:solidFill>
                  <a:schemeClr val="tx1">
                    <a:lumMod val="75000"/>
                    <a:lumOff val="25000"/>
                  </a:schemeClr>
                </a:solidFill>
              </a:rPr>
              <a:t> particles are about 25– 30 </a:t>
            </a:r>
            <a:r>
              <a:rPr lang="el-GR" dirty="0">
                <a:solidFill>
                  <a:schemeClr val="tx1">
                    <a:lumMod val="75000"/>
                    <a:lumOff val="25000"/>
                  </a:schemeClr>
                </a:solidFill>
              </a:rPr>
              <a:t>μ</a:t>
            </a:r>
            <a:r>
              <a:rPr lang="en-US" dirty="0">
                <a:solidFill>
                  <a:schemeClr val="tx1">
                    <a:lumMod val="75000"/>
                    <a:lumOff val="25000"/>
                  </a:schemeClr>
                </a:solidFill>
              </a:rPr>
              <a:t>m in diameter and 20% by vol.</a:t>
            </a:r>
            <a:endParaRPr lang="en-US" baseline="-25000" dirty="0">
              <a:solidFill>
                <a:schemeClr val="tx1">
                  <a:lumMod val="75000"/>
                  <a:lumOff val="25000"/>
                </a:schemeClr>
              </a:solidFill>
            </a:endParaRPr>
          </a:p>
        </p:txBody>
      </p:sp>
      <p:pic>
        <p:nvPicPr>
          <p:cNvPr id="5" name="Εικόνα 4">
            <a:extLst>
              <a:ext uri="{FF2B5EF4-FFF2-40B4-BE49-F238E27FC236}">
                <a16:creationId xmlns:a16="http://schemas.microsoft.com/office/drawing/2014/main" id="{D297AFC6-F1A3-D033-3E93-0531713BB9BF}"/>
              </a:ext>
            </a:extLst>
          </p:cNvPr>
          <p:cNvPicPr>
            <a:picLocks noChangeAspect="1"/>
          </p:cNvPicPr>
          <p:nvPr/>
        </p:nvPicPr>
        <p:blipFill>
          <a:blip r:embed="rId3">
            <a:lum contrast="20000"/>
          </a:blip>
          <a:stretch>
            <a:fillRect/>
          </a:stretch>
        </p:blipFill>
        <p:spPr>
          <a:xfrm>
            <a:off x="4092954" y="1330235"/>
            <a:ext cx="4857750" cy="5136356"/>
          </a:xfrm>
          <a:prstGeom prst="rect">
            <a:avLst/>
          </a:prstGeom>
        </p:spPr>
      </p:pic>
    </p:spTree>
    <p:extLst>
      <p:ext uri="{BB962C8B-B14F-4D97-AF65-F5344CB8AC3E}">
        <p14:creationId xmlns:p14="http://schemas.microsoft.com/office/powerpoint/2010/main" val="8004441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10727267" cy="1349830"/>
          </a:xfrm>
        </p:spPr>
        <p:txBody>
          <a:bodyPr>
            <a:normAutofit/>
          </a:bodyPr>
          <a:lstStyle/>
          <a:p>
            <a:r>
              <a:rPr lang="en-US" dirty="0"/>
              <a:t>Monotonic Strength and Fracture</a:t>
            </a:r>
            <a:br>
              <a:rPr lang="en-US" dirty="0"/>
            </a:br>
            <a:r>
              <a:rPr lang="en-US" dirty="0"/>
              <a:t>Creep</a:t>
            </a:r>
          </a:p>
        </p:txBody>
      </p:sp>
      <p:sp>
        <p:nvSpPr>
          <p:cNvPr id="9" name="Θέση περιεχομένου 2">
            <a:extLst>
              <a:ext uri="{FF2B5EF4-FFF2-40B4-BE49-F238E27FC236}">
                <a16:creationId xmlns:a16="http://schemas.microsoft.com/office/drawing/2014/main" id="{A4EB7322-AE6E-920A-0415-D575B5FEE25B}"/>
              </a:ext>
            </a:extLst>
          </p:cNvPr>
          <p:cNvSpPr txBox="1">
            <a:spLocks/>
          </p:cNvSpPr>
          <p:nvPr/>
        </p:nvSpPr>
        <p:spPr>
          <a:xfrm>
            <a:off x="677333" y="2072105"/>
            <a:ext cx="8809568" cy="436880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r>
              <a:rPr lang="en-US" dirty="0"/>
              <a:t>Creep is defined as the time dependent deformation in a material.</a:t>
            </a:r>
          </a:p>
          <a:p>
            <a:pPr algn="just"/>
            <a:r>
              <a:rPr lang="en-US" dirty="0"/>
              <a:t>It becomes important at relatively high temperatures, especially at temperatures greater than 0.4–0.5 T</a:t>
            </a:r>
            <a:r>
              <a:rPr lang="en-US" baseline="-25000" dirty="0"/>
              <a:t>H</a:t>
            </a:r>
            <a:r>
              <a:rPr lang="en-US" dirty="0"/>
              <a:t>, where T</a:t>
            </a:r>
            <a:r>
              <a:rPr lang="en-US" baseline="-25000" dirty="0"/>
              <a:t>H</a:t>
            </a:r>
            <a:r>
              <a:rPr lang="en-US" dirty="0"/>
              <a:t> is the homologous temperature equal to T/T</a:t>
            </a:r>
            <a:r>
              <a:rPr lang="en-US" baseline="-25000" dirty="0"/>
              <a:t>m</a:t>
            </a:r>
            <a:r>
              <a:rPr lang="en-US" dirty="0"/>
              <a:t>, T is the temperature of interest in kelvin, and T</a:t>
            </a:r>
            <a:r>
              <a:rPr lang="en-US" baseline="-25000" dirty="0"/>
              <a:t>m</a:t>
            </a:r>
            <a:r>
              <a:rPr lang="en-US" dirty="0"/>
              <a:t> is the melting point of the material in kelvin.</a:t>
            </a:r>
          </a:p>
          <a:p>
            <a:pPr algn="just"/>
            <a:r>
              <a:rPr lang="en-US" dirty="0"/>
              <a:t>The phenomenon of creep can cause small deformations under a sustained load over a long period of time.</a:t>
            </a:r>
          </a:p>
          <a:p>
            <a:pPr algn="just"/>
            <a:r>
              <a:rPr lang="en-US" dirty="0"/>
              <a:t>In a variety of situations or equipment (e.g., a pressure vessel or a rotating component), such slow deformations can lead to dimensional problems or even failure.</a:t>
            </a:r>
          </a:p>
          <a:p>
            <a:pPr algn="just"/>
            <a:r>
              <a:rPr lang="en-US" dirty="0"/>
              <a:t>Pure dislocation creep, grain boundary sliding, vacancy motion in grains and in the grain boundaries, and dislocation can cause creep. The applied stress, grain size, porosity, and impurity content are important variables.</a:t>
            </a:r>
          </a:p>
          <a:p>
            <a:pPr marL="0" indent="0" algn="just">
              <a:buNone/>
            </a:pPr>
            <a:endParaRPr lang="en-US" dirty="0"/>
          </a:p>
        </p:txBody>
      </p:sp>
    </p:spTree>
    <p:extLst>
      <p:ext uri="{BB962C8B-B14F-4D97-AF65-F5344CB8AC3E}">
        <p14:creationId xmlns:p14="http://schemas.microsoft.com/office/powerpoint/2010/main" val="38346596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10727267" cy="1349830"/>
          </a:xfrm>
        </p:spPr>
        <p:txBody>
          <a:bodyPr>
            <a:normAutofit/>
          </a:bodyPr>
          <a:lstStyle/>
          <a:p>
            <a:r>
              <a:rPr lang="en-US" dirty="0"/>
              <a:t>Monotonic Strength and Fracture</a:t>
            </a:r>
            <a:br>
              <a:rPr lang="en-US" dirty="0"/>
            </a:br>
            <a:r>
              <a:rPr lang="en-US" dirty="0"/>
              <a:t>Creep</a:t>
            </a:r>
          </a:p>
        </p:txBody>
      </p:sp>
      <p:sp>
        <p:nvSpPr>
          <p:cNvPr id="12" name="TextBox 11">
            <a:extLst>
              <a:ext uri="{FF2B5EF4-FFF2-40B4-BE49-F238E27FC236}">
                <a16:creationId xmlns:a16="http://schemas.microsoft.com/office/drawing/2014/main" id="{0F177108-A792-C84A-A4AB-CC7100FE1E05}"/>
              </a:ext>
            </a:extLst>
          </p:cNvPr>
          <p:cNvSpPr txBox="1"/>
          <p:nvPr/>
        </p:nvSpPr>
        <p:spPr>
          <a:xfrm>
            <a:off x="997734" y="5380672"/>
            <a:ext cx="4356310" cy="923330"/>
          </a:xfrm>
          <a:prstGeom prst="rect">
            <a:avLst/>
          </a:prstGeom>
          <a:noFill/>
        </p:spPr>
        <p:txBody>
          <a:bodyPr wrap="square">
            <a:spAutoFit/>
          </a:bodyPr>
          <a:lstStyle/>
          <a:p>
            <a:pPr algn="ctr"/>
            <a:r>
              <a:rPr lang="en-US" dirty="0">
                <a:solidFill>
                  <a:schemeClr val="tx1">
                    <a:lumMod val="75000"/>
                    <a:lumOff val="25000"/>
                  </a:schemeClr>
                </a:solidFill>
              </a:rPr>
              <a:t>A creep curve, strain versus time, for a 25% </a:t>
            </a:r>
            <a:r>
              <a:rPr lang="en-US" dirty="0" err="1">
                <a:solidFill>
                  <a:schemeClr val="tx1">
                    <a:lumMod val="75000"/>
                    <a:lumOff val="25000"/>
                  </a:schemeClr>
                </a:solidFill>
              </a:rPr>
              <a:t>V</a:t>
            </a:r>
            <a:r>
              <a:rPr lang="en-US" baseline="-25000" dirty="0" err="1">
                <a:solidFill>
                  <a:schemeClr val="tx1">
                    <a:lumMod val="75000"/>
                    <a:lumOff val="25000"/>
                  </a:schemeClr>
                </a:solidFill>
              </a:rPr>
              <a:t>f</a:t>
            </a:r>
            <a:r>
              <a:rPr lang="en-US" baseline="-25000" dirty="0">
                <a:solidFill>
                  <a:schemeClr val="tx1">
                    <a:lumMod val="75000"/>
                    <a:lumOff val="25000"/>
                  </a:schemeClr>
                </a:solidFill>
              </a:rPr>
              <a:t> </a:t>
            </a:r>
            <a:r>
              <a:rPr lang="en-US" dirty="0">
                <a:solidFill>
                  <a:schemeClr val="tx1">
                    <a:lumMod val="75000"/>
                    <a:lumOff val="25000"/>
                  </a:schemeClr>
                </a:solidFill>
              </a:rPr>
              <a:t>silicon carbide whisker/2124 aluminum alloy matrix</a:t>
            </a:r>
            <a:endParaRPr lang="en-US" baseline="-25000" dirty="0">
              <a:solidFill>
                <a:schemeClr val="tx1">
                  <a:lumMod val="75000"/>
                  <a:lumOff val="25000"/>
                </a:schemeClr>
              </a:solidFill>
            </a:endParaRPr>
          </a:p>
        </p:txBody>
      </p:sp>
      <p:pic>
        <p:nvPicPr>
          <p:cNvPr id="4" name="Εικόνα 3">
            <a:extLst>
              <a:ext uri="{FF2B5EF4-FFF2-40B4-BE49-F238E27FC236}">
                <a16:creationId xmlns:a16="http://schemas.microsoft.com/office/drawing/2014/main" id="{D59E1873-D8B6-8A34-B06D-63E6C10D8891}"/>
              </a:ext>
            </a:extLst>
          </p:cNvPr>
          <p:cNvPicPr>
            <a:picLocks noChangeAspect="1"/>
          </p:cNvPicPr>
          <p:nvPr/>
        </p:nvPicPr>
        <p:blipFill>
          <a:blip r:embed="rId3"/>
          <a:stretch>
            <a:fillRect/>
          </a:stretch>
        </p:blipFill>
        <p:spPr>
          <a:xfrm>
            <a:off x="997734" y="1959430"/>
            <a:ext cx="4356309" cy="3421242"/>
          </a:xfrm>
          <a:prstGeom prst="rect">
            <a:avLst/>
          </a:prstGeom>
        </p:spPr>
      </p:pic>
      <p:pic>
        <p:nvPicPr>
          <p:cNvPr id="7" name="Εικόνα 6">
            <a:extLst>
              <a:ext uri="{FF2B5EF4-FFF2-40B4-BE49-F238E27FC236}">
                <a16:creationId xmlns:a16="http://schemas.microsoft.com/office/drawing/2014/main" id="{3057FE67-334B-9267-50FC-2D6E87C4ECEB}"/>
              </a:ext>
            </a:extLst>
          </p:cNvPr>
          <p:cNvPicPr>
            <a:picLocks noChangeAspect="1"/>
          </p:cNvPicPr>
          <p:nvPr/>
        </p:nvPicPr>
        <p:blipFill>
          <a:blip r:embed="rId4"/>
          <a:stretch>
            <a:fillRect/>
          </a:stretch>
        </p:blipFill>
        <p:spPr>
          <a:xfrm>
            <a:off x="5354043" y="1959430"/>
            <a:ext cx="4293575" cy="3413393"/>
          </a:xfrm>
          <a:prstGeom prst="rect">
            <a:avLst/>
          </a:prstGeom>
        </p:spPr>
      </p:pic>
      <p:sp>
        <p:nvSpPr>
          <p:cNvPr id="10" name="TextBox 9">
            <a:extLst>
              <a:ext uri="{FF2B5EF4-FFF2-40B4-BE49-F238E27FC236}">
                <a16:creationId xmlns:a16="http://schemas.microsoft.com/office/drawing/2014/main" id="{E0958523-B48D-4459-6D8E-DA1472BCC98A}"/>
              </a:ext>
            </a:extLst>
          </p:cNvPr>
          <p:cNvSpPr txBox="1"/>
          <p:nvPr/>
        </p:nvSpPr>
        <p:spPr>
          <a:xfrm>
            <a:off x="5354043" y="5380672"/>
            <a:ext cx="4293575" cy="1200329"/>
          </a:xfrm>
          <a:prstGeom prst="rect">
            <a:avLst/>
          </a:prstGeom>
          <a:noFill/>
        </p:spPr>
        <p:txBody>
          <a:bodyPr wrap="square">
            <a:spAutoFit/>
          </a:bodyPr>
          <a:lstStyle/>
          <a:p>
            <a:pPr algn="ctr"/>
            <a:r>
              <a:rPr lang="en-US" dirty="0">
                <a:solidFill>
                  <a:schemeClr val="tx1">
                    <a:lumMod val="75000"/>
                    <a:lumOff val="25000"/>
                  </a:schemeClr>
                </a:solidFill>
              </a:rPr>
              <a:t>The steady-state creep rate as a function of applied stress for the unreinforced silver matrix and tungsten fiber/silver matrix composite at 600 °C</a:t>
            </a:r>
          </a:p>
        </p:txBody>
      </p:sp>
    </p:spTree>
    <p:extLst>
      <p:ext uri="{BB962C8B-B14F-4D97-AF65-F5344CB8AC3E}">
        <p14:creationId xmlns:p14="http://schemas.microsoft.com/office/powerpoint/2010/main" val="38132610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4F4E7-1514-6D1A-67D7-8F22A5708F35}"/>
              </a:ext>
            </a:extLst>
          </p:cNvPr>
          <p:cNvSpPr>
            <a:spLocks noGrp="1"/>
          </p:cNvSpPr>
          <p:nvPr>
            <p:ph type="title"/>
          </p:nvPr>
        </p:nvSpPr>
        <p:spPr>
          <a:xfrm>
            <a:off x="677333" y="609600"/>
            <a:ext cx="10727267" cy="1349830"/>
          </a:xfrm>
        </p:spPr>
        <p:txBody>
          <a:bodyPr>
            <a:normAutofit/>
          </a:bodyPr>
          <a:lstStyle/>
          <a:p>
            <a:r>
              <a:rPr lang="en-US" dirty="0"/>
              <a:t>Monotonic Strength and Fracture</a:t>
            </a:r>
            <a:br>
              <a:rPr lang="en-US" dirty="0"/>
            </a:br>
            <a:r>
              <a:rPr lang="en-US" dirty="0"/>
              <a:t>Creep</a:t>
            </a:r>
          </a:p>
        </p:txBody>
      </p:sp>
      <p:sp>
        <p:nvSpPr>
          <p:cNvPr id="9" name="Θέση περιεχομένου 2">
            <a:extLst>
              <a:ext uri="{FF2B5EF4-FFF2-40B4-BE49-F238E27FC236}">
                <a16:creationId xmlns:a16="http://schemas.microsoft.com/office/drawing/2014/main" id="{A4EB7322-AE6E-920A-0415-D575B5FEE25B}"/>
              </a:ext>
            </a:extLst>
          </p:cNvPr>
          <p:cNvSpPr txBox="1">
            <a:spLocks/>
          </p:cNvSpPr>
          <p:nvPr/>
        </p:nvSpPr>
        <p:spPr>
          <a:xfrm>
            <a:off x="677333" y="2072105"/>
            <a:ext cx="4119256" cy="436880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r>
              <a:rPr lang="en-US" dirty="0"/>
              <a:t>In very simple terms, creep in a PMC or MMC is likely to be dominated by the creep behavior of the matrix. As the matrix deforms in creep, the applied load is transferred to the load-bearing component, viz., fiber. Eventually, the fibers will carry all the load.</a:t>
            </a:r>
          </a:p>
          <a:p>
            <a:pPr algn="just"/>
            <a:r>
              <a:rPr lang="en-US" dirty="0"/>
              <a:t>Introduction of creep resistant reinforcement, especially creep resistant fibers in a matrix that undergoes substantial creep, can result in a composite that is more creep resistant than the unreinforced matrix.</a:t>
            </a:r>
          </a:p>
        </p:txBody>
      </p:sp>
      <p:pic>
        <p:nvPicPr>
          <p:cNvPr id="4" name="Εικόνα 3">
            <a:extLst>
              <a:ext uri="{FF2B5EF4-FFF2-40B4-BE49-F238E27FC236}">
                <a16:creationId xmlns:a16="http://schemas.microsoft.com/office/drawing/2014/main" id="{6B7095BD-C94F-3B98-192D-771387605B93}"/>
              </a:ext>
            </a:extLst>
          </p:cNvPr>
          <p:cNvPicPr>
            <a:picLocks noChangeAspect="1"/>
          </p:cNvPicPr>
          <p:nvPr/>
        </p:nvPicPr>
        <p:blipFill>
          <a:blip r:embed="rId2"/>
          <a:stretch>
            <a:fillRect/>
          </a:stretch>
        </p:blipFill>
        <p:spPr>
          <a:xfrm>
            <a:off x="6014006" y="1592554"/>
            <a:ext cx="4424057" cy="3385074"/>
          </a:xfrm>
          <a:prstGeom prst="rect">
            <a:avLst/>
          </a:prstGeom>
        </p:spPr>
      </p:pic>
      <p:sp>
        <p:nvSpPr>
          <p:cNvPr id="7" name="TextBox 6">
            <a:extLst>
              <a:ext uri="{FF2B5EF4-FFF2-40B4-BE49-F238E27FC236}">
                <a16:creationId xmlns:a16="http://schemas.microsoft.com/office/drawing/2014/main" id="{77468919-4B1B-16C9-50AA-5F6F8D97707E}"/>
              </a:ext>
            </a:extLst>
          </p:cNvPr>
          <p:cNvSpPr txBox="1"/>
          <p:nvPr/>
        </p:nvSpPr>
        <p:spPr>
          <a:xfrm>
            <a:off x="4937404" y="4977628"/>
            <a:ext cx="6577263" cy="1754326"/>
          </a:xfrm>
          <a:prstGeom prst="rect">
            <a:avLst/>
          </a:prstGeom>
          <a:noFill/>
        </p:spPr>
        <p:txBody>
          <a:bodyPr wrap="square">
            <a:spAutoFit/>
          </a:bodyPr>
          <a:lstStyle/>
          <a:p>
            <a:pPr algn="ctr"/>
            <a:r>
              <a:rPr lang="en-US" dirty="0">
                <a:solidFill>
                  <a:schemeClr val="tx1">
                    <a:lumMod val="75000"/>
                    <a:lumOff val="25000"/>
                  </a:schemeClr>
                </a:solidFill>
              </a:rPr>
              <a:t>The minimum creep rate as a function of the applied stress for </a:t>
            </a:r>
            <a:r>
              <a:rPr lang="en-US" dirty="0" err="1">
                <a:solidFill>
                  <a:schemeClr val="tx1">
                    <a:lumMod val="75000"/>
                    <a:lumOff val="25000"/>
                  </a:schemeClr>
                </a:solidFill>
              </a:rPr>
              <a:t>Saffil</a:t>
            </a:r>
            <a:r>
              <a:rPr lang="en-US" dirty="0">
                <a:solidFill>
                  <a:schemeClr val="tx1">
                    <a:lumMod val="75000"/>
                    <a:lumOff val="25000"/>
                  </a:schemeClr>
                </a:solidFill>
              </a:rPr>
              <a:t> short fiber reinforced aluminum alloys and unreinforced aluminum alloys. Note that the creep rate for the composite is lower than that of the control alloy, but the stress exponent or slope of the composite is much higher than that of the unreinforced alloy</a:t>
            </a:r>
          </a:p>
        </p:txBody>
      </p:sp>
    </p:spTree>
    <p:extLst>
      <p:ext uri="{BB962C8B-B14F-4D97-AF65-F5344CB8AC3E}">
        <p14:creationId xmlns:p14="http://schemas.microsoft.com/office/powerpoint/2010/main" val="2372648507"/>
      </p:ext>
    </p:extLst>
  </p:cSld>
  <p:clrMapOvr>
    <a:masterClrMapping/>
  </p:clrMapOvr>
</p:sld>
</file>

<file path=ppt/theme/theme1.xml><?xml version="1.0" encoding="utf-8"?>
<a:theme xmlns:a="http://schemas.openxmlformats.org/drawingml/2006/main" name="Όψη">
  <a:themeElements>
    <a:clrScheme name="Όψη">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Όψη">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Όψη">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1_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1736</TotalTime>
  <Words>8908</Words>
  <Application>Microsoft Office PowerPoint</Application>
  <PresentationFormat>Ευρεία οθόνη</PresentationFormat>
  <Paragraphs>418</Paragraphs>
  <Slides>94</Slides>
  <Notes>3</Notes>
  <HiddenSlides>0</HiddenSlides>
  <MMClips>0</MMClips>
  <ScaleCrop>false</ScaleCrop>
  <HeadingPairs>
    <vt:vector size="6" baseType="variant">
      <vt:variant>
        <vt:lpstr>Γραμματοσειρές που χρησιμοποιούνται</vt:lpstr>
      </vt:variant>
      <vt:variant>
        <vt:i4>12</vt:i4>
      </vt:variant>
      <vt:variant>
        <vt:lpstr>Θέμα</vt:lpstr>
      </vt:variant>
      <vt:variant>
        <vt:i4>2</vt:i4>
      </vt:variant>
      <vt:variant>
        <vt:lpstr>Τίτλοι διαφανειών</vt:lpstr>
      </vt:variant>
      <vt:variant>
        <vt:i4>94</vt:i4>
      </vt:variant>
    </vt:vector>
  </HeadingPairs>
  <TitlesOfParts>
    <vt:vector size="108" baseType="lpstr">
      <vt:lpstr>AdvTT5ada87cc+fb23</vt:lpstr>
      <vt:lpstr>AdvTT5ada87cc7</vt:lpstr>
      <vt:lpstr>AdvTT8fc4438a.BI+202</vt:lpstr>
      <vt:lpstr>AdvTT8fc4438a.BI5</vt:lpstr>
      <vt:lpstr>Arial</vt:lpstr>
      <vt:lpstr>Calibri</vt:lpstr>
      <vt:lpstr>Calibri Light</vt:lpstr>
      <vt:lpstr>Cambria Math</vt:lpstr>
      <vt:lpstr>Franklin Gothic Medium</vt:lpstr>
      <vt:lpstr>Trebuchet MS</vt:lpstr>
      <vt:lpstr>Wingdings</vt:lpstr>
      <vt:lpstr>Wingdings 3</vt:lpstr>
      <vt:lpstr>Όψη</vt:lpstr>
      <vt:lpstr>1_Θέμα του Office</vt:lpstr>
      <vt:lpstr>Mechanical Properties of Composite Materials</vt:lpstr>
      <vt:lpstr>Micromechanics – Introduction </vt:lpstr>
      <vt:lpstr>Micromechanics Prediction of Elastic Constants &amp; Modulus</vt:lpstr>
      <vt:lpstr>Micromechanics  Micromechanical Approaches </vt:lpstr>
      <vt:lpstr>Micromechanics  Micromechanical Approaches </vt:lpstr>
      <vt:lpstr>Micromechanics   Micromechanical Approaches </vt:lpstr>
      <vt:lpstr>Micromechanics  Micromechanical Approaches </vt:lpstr>
      <vt:lpstr>Micromechanics Micromechanical Approaches </vt:lpstr>
      <vt:lpstr>Micromechanics   Solving the elasticity problem</vt:lpstr>
      <vt:lpstr>Micromechanics   Example</vt:lpstr>
      <vt:lpstr>Micromechanics   Example (continue)</vt:lpstr>
      <vt:lpstr>Micromechanics  Transverse Stresses</vt:lpstr>
      <vt:lpstr>Micromechanics   Thermal Properties</vt:lpstr>
      <vt:lpstr>Micromechanics - Thermal Properties</vt:lpstr>
      <vt:lpstr>Micromechanics - Example</vt:lpstr>
      <vt:lpstr>Micromechanics - Electrical Conductivity</vt:lpstr>
      <vt:lpstr>Micromechanics  Hygral and Thermal Stresses</vt:lpstr>
      <vt:lpstr>Micromechanics –  Hygral and Thermal Stresses</vt:lpstr>
      <vt:lpstr>Micromechanics   Thermal Stresses in Composites</vt:lpstr>
      <vt:lpstr>Micromechanics –  Thermal Stresses in Composites</vt:lpstr>
      <vt:lpstr>Micromechanics  Thermal Stresses in Composites</vt:lpstr>
      <vt:lpstr>Micromechanics  Thermal Stresses in Composites</vt:lpstr>
      <vt:lpstr>Micromechanics  Thermal Stresses in Composites</vt:lpstr>
      <vt:lpstr>Micromechanics Mechanics of Load Transfer from Matrix to Fiber</vt:lpstr>
      <vt:lpstr>Micromechanics   Fiber Elastic–Matrix Elastic</vt:lpstr>
      <vt:lpstr>Micromechanics   Fiber Elastic–Matrix Elastic</vt:lpstr>
      <vt:lpstr>Micromechanics - Fiber Elastic–Matrix Elastic</vt:lpstr>
      <vt:lpstr>Micromechanics - Fiber Elastic–Matrix Plastic</vt:lpstr>
      <vt:lpstr>Micromechanics  Load Transfer in Particulate Composites</vt:lpstr>
      <vt:lpstr>Macromechanics - Introduction</vt:lpstr>
      <vt:lpstr>Macromechanics - Introduction</vt:lpstr>
      <vt:lpstr>Macromechanical Analysis (step 1)</vt:lpstr>
      <vt:lpstr>Macromechanical Analysis (step 2)</vt:lpstr>
      <vt:lpstr>Macromechanical  Variation of Lamina Properties with Orientation</vt:lpstr>
      <vt:lpstr>Macromechanical  Analysis of Laminated Composites</vt:lpstr>
      <vt:lpstr>Macromechanical  Analysis of Laminated Composites</vt:lpstr>
      <vt:lpstr>Macromechanical  Analysis of Laminated Composites</vt:lpstr>
      <vt:lpstr>Macromechanical  Analysis of Laminated Composites</vt:lpstr>
      <vt:lpstr>Macromechanical  Analysis of Laminated Composites</vt:lpstr>
      <vt:lpstr>Macromechanical  Analysis of Laminated Composites</vt:lpstr>
      <vt:lpstr>Macromechanical  Interlaminar Stresses and Edge Effects</vt:lpstr>
      <vt:lpstr>Macromechanical  Interlaminar Stresses and Edge Effects</vt:lpstr>
      <vt:lpstr>Macromechanical  Interlaminar Stresses and Edge Effects</vt:lpstr>
      <vt:lpstr>Macromechanical  Interlaminar Stresses and Edge Effects</vt:lpstr>
      <vt:lpstr>Macromechanical  Interlaminar Stresses and Edge Effects</vt:lpstr>
      <vt:lpstr>Monotonic Strength and Fracture Tensile Strength of Unidirectional Fiber Composites </vt:lpstr>
      <vt:lpstr>Monotonic Strength and Fracture Compressive Strength of Unidirectional Fiber Composites </vt:lpstr>
      <vt:lpstr>Monotonic Strength and Fracture Compressive Strength of Unidirectional Fiber Composites </vt:lpstr>
      <vt:lpstr>Monotonic Strength and Fracture Compressive Strength of Unidirectional Fiber Composites </vt:lpstr>
      <vt:lpstr>Monotonic Strength and Fracture Fracture Modes in Tension </vt:lpstr>
      <vt:lpstr>Monotonic Strength and Fracture Fracture Modes in Tension - Single and Multiple Fracture  </vt:lpstr>
      <vt:lpstr>Monotonic Strength and Fracture Fracture Modes in Tension - Single and Multiple Fracture  </vt:lpstr>
      <vt:lpstr>Monotonic Strength and Fracture Fracture Modes in Tension –  Debonding, Fiber Pullout, and Delamination Fracture </vt:lpstr>
      <vt:lpstr>Monotonic Strength and Fracture Fracture Modes in Tension –  Debonding, Fiber Pullout, and Delamination Fracture </vt:lpstr>
      <vt:lpstr>Monotonic Strength and Fracture Fracture Modes in Tension - Debonding, Fiber Pullout, and Delamination Fracture </vt:lpstr>
      <vt:lpstr>Monotonic Strength and Fracture Fracture Modes in Tension –  Debonding, Fiber Pullout, and Delamination Fracture </vt:lpstr>
      <vt:lpstr>Monotonic Strength and Fracture Fracture Modes in Tension - Debonding, Fiber Pullout, and Delamination Fracture </vt:lpstr>
      <vt:lpstr>Monotonic Strength and Fracture Fracture Modes in Tension –  Debonding, Fiber Pullout, and Delamination Fracture </vt:lpstr>
      <vt:lpstr>Monotonic Strength and Fracture Effect of Variability of Fiber Strength</vt:lpstr>
      <vt:lpstr>Monotonic Strength and Fracture Effect of Variability of Fiber Strength</vt:lpstr>
      <vt:lpstr>Monotonic Strength and Fracture Effect of Variability of Fiber Strength</vt:lpstr>
      <vt:lpstr>Monotonic Strength and Fracture Effect of Variability of Fiber Strength</vt:lpstr>
      <vt:lpstr>Monotonic Strength and Fracture Effect of Variability of Fiber Strength</vt:lpstr>
      <vt:lpstr>Monotonic Strength and Fracture Effect of Variability of Fiber Strength</vt:lpstr>
      <vt:lpstr>Monotonic Strength and Fracture Effect of Variability of Fiber Strength</vt:lpstr>
      <vt:lpstr>Monotonic Strength and Fracture Effect of Variability of Fiber Strength</vt:lpstr>
      <vt:lpstr>Monotonic Strength and Fracture Effect of Variability of Fiber Strength</vt:lpstr>
      <vt:lpstr>Monotonic Strength and Fracture Strength of an Orthotropic Lamina</vt:lpstr>
      <vt:lpstr>Monotonic Strength and Fracture Strength of an Orthotropic Lamina</vt:lpstr>
      <vt:lpstr>Monotonic Strength and Fracture Strength of an Orthotropic Lamina</vt:lpstr>
      <vt:lpstr>Monotonic Strength and Fracture Strength of an Orthotropic Lamina</vt:lpstr>
      <vt:lpstr>Monotonic Strength and Fracture Strength of an Orthotropic Lamina</vt:lpstr>
      <vt:lpstr>Monotonic Strength and Fracture Strength of an Orthotropic Lamina</vt:lpstr>
      <vt:lpstr>Fatigue and Creep Introduction</vt:lpstr>
      <vt:lpstr>Fatigue and Creep Fatigue</vt:lpstr>
      <vt:lpstr>Monotonic Strength and Fracture Fatigue</vt:lpstr>
      <vt:lpstr>Monotonic Strength and Fracture Fatigue</vt:lpstr>
      <vt:lpstr>Monotonic Strength and Fracture Fatigue</vt:lpstr>
      <vt:lpstr>Monotonic Strength and Fracture Fatigue</vt:lpstr>
      <vt:lpstr>Monotonic Strength and Fracture Fatigue </vt:lpstr>
      <vt:lpstr>Monotonic Strength and Fracture Fatigue </vt:lpstr>
      <vt:lpstr>Monotonic Strength and Fracture Fatigue </vt:lpstr>
      <vt:lpstr>Monotonic Strength and Fracture Fatigue</vt:lpstr>
      <vt:lpstr>Monotonic Strength and Fracture Fatigue</vt:lpstr>
      <vt:lpstr>Monotonic Strength and Fracture Fatigue</vt:lpstr>
      <vt:lpstr>Monotonic Strength and Fracture Fatigue</vt:lpstr>
      <vt:lpstr>Monotonic Strength and Fracture Fatigue</vt:lpstr>
      <vt:lpstr>Monotonic Strength and Fracture Fatigue</vt:lpstr>
      <vt:lpstr>Monotonic Strength and Fracture Fatigue</vt:lpstr>
      <vt:lpstr>Monotonic Strength and Fracture Fatigue</vt:lpstr>
      <vt:lpstr>Monotonic Strength and Fracture Fatigue</vt:lpstr>
      <vt:lpstr>Monotonic Strength and Fracture Creep</vt:lpstr>
      <vt:lpstr>Monotonic Strength and Fracture Creep</vt:lpstr>
      <vt:lpstr>Monotonic Strength and Fracture Creep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Mechanical Properties of Composite materials</dc:title>
  <dc:creator>Manos Papazoglou</dc:creator>
  <cp:lastModifiedBy>Manos Papazoglou</cp:lastModifiedBy>
  <cp:revision>82</cp:revision>
  <dcterms:created xsi:type="dcterms:W3CDTF">2022-07-09T07:39:44Z</dcterms:created>
  <dcterms:modified xsi:type="dcterms:W3CDTF">2022-07-12T05:36:14Z</dcterms:modified>
</cp:coreProperties>
</file>