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854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05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90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51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68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460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61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08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92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59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05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DFD3-E013-4E9F-ABAA-ED8CC489B0B8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917F-E3E8-48F1-92EA-0388A9F32D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569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69233" y="1214438"/>
            <a:ext cx="9498767" cy="2387600"/>
          </a:xfrm>
        </p:spPr>
        <p:txBody>
          <a:bodyPr>
            <a:normAutofit/>
          </a:bodyPr>
          <a:lstStyle/>
          <a:p>
            <a:r>
              <a:rPr lang="pl-PL" sz="5400" b="1" dirty="0"/>
              <a:t>Analiza i projekt portfela produkcji za pomocą macierzy BCG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916831"/>
            <a:ext cx="9144000" cy="745110"/>
          </a:xfrm>
        </p:spPr>
        <p:txBody>
          <a:bodyPr>
            <a:normAutofit/>
          </a:bodyPr>
          <a:lstStyle/>
          <a:p>
            <a:r>
              <a:rPr lang="pl-PL" sz="3200" dirty="0"/>
              <a:t>PROJEKT: zadanie 05</a:t>
            </a:r>
          </a:p>
        </p:txBody>
      </p:sp>
    </p:spTree>
    <p:extLst>
      <p:ext uri="{BB962C8B-B14F-4D97-AF65-F5344CB8AC3E}">
        <p14:creationId xmlns:p14="http://schemas.microsoft.com/office/powerpoint/2010/main" val="117863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980"/>
          </a:xfrm>
        </p:spPr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Czym jest macierz Boston Consulting </a:t>
            </a:r>
            <a:r>
              <a:rPr lang="pl-PL" b="1" dirty="0" err="1">
                <a:solidFill>
                  <a:srgbClr val="0070C0"/>
                </a:solidFill>
              </a:rPr>
              <a:t>Group</a:t>
            </a:r>
            <a:r>
              <a:rPr lang="pl-PL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5"/>
            <a:ext cx="10779177" cy="45451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Macierz BCG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pozwala na ocenę każdego produktu z punktu widzenia dwóch kryteriów: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Wzrostu rynku – czyli tempa, w jakim z roku na rok wzrasta popyt na dany produkt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Względnego udziału w rynku – mierzonego stosunkiem procentowego udziału w rynku badanego przedsiębiorstwa do udziału tego przedsiębiorstwa, które ma największy udział w rynku.</a:t>
            </a:r>
          </a:p>
          <a:p>
            <a:pPr marL="0" lv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Konstrukcja macierzy BCG opiera się na obserwacji cyklu życia produktów i badaniu efektów skali, z których wynika, że produkty we wczesnych fazach życia nie generują wysokich zysków, ponieważ wymagają dużych nakładów finansowych, a wysoka rentowność jest silnie powiązana z dużym udziałem produktu w rynku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0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8299" y="17888"/>
            <a:ext cx="10515600" cy="51929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Macierz BCG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" y="689548"/>
            <a:ext cx="7004096" cy="6168452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 podstawie informacji o produktach i analizie według tych dwóch kryteriów, każdy wyrób firmy można umieścić w jednym z czterech pól macierzy:</a:t>
            </a:r>
          </a:p>
          <a:p>
            <a:pPr lvl="0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Dojne krowy („żywiciele”)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to produkty, które przynoszą firmie zysk netto i finansują pozostałe wyroby; wzrost rynku jest niski ale mają one duży udział w rynku i mocną, stabilną pozycję, ale szanse na dalszą ekspansję nikłe</a:t>
            </a:r>
          </a:p>
          <a:p>
            <a:pPr lvl="0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Gwiazdy („przeboje”)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to produkty, które wymagają jeszcze nakładów i nie przynoszą na ogół zysku, choć uzyskuje się z nich znaczne przychody; tempo wzrostu rynku jest wysokie, produkt jest konkurencyjny i rozwojowy, a inwestowanie w nie daje dużą gwarancję zysków </a:t>
            </a:r>
          </a:p>
          <a:p>
            <a:pPr lvl="0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Dylematy („znaki zapytania”)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to produkty deficytowe, trudno jest określić ich możliwości; mają niski udział w rynku, ale charakteryzują się dużą dynamiką i w dłuższej perspektywie, jeśli zostaną odpowiednio doinwestowane, mogą stać się „gwiazdami”</a:t>
            </a:r>
          </a:p>
          <a:p>
            <a:pPr lvl="0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Kule u nogi („psy”)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to produkty nie przynoszące znaczącego zysku i nierozwojowe; tempo rozwoju rynku jest niskie i niski jest też udział w rynku; mają słabą pozycję konkurencyjną i nie generują żadnych przepływów finansowych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95" y="796831"/>
            <a:ext cx="5054242" cy="459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16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41566"/>
            <a:ext cx="10515600" cy="729157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Macierz BCG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4814" y="1094282"/>
            <a:ext cx="5861154" cy="52514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analizie </a:t>
            </a: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pl-PL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ß</a:t>
            </a: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to punkt, który jest granicą, powyżej której zaczyna się uprzywilejowana pozycja produktu na rynku; w projekcie przyjmujemy, że wynosi on 1.0. </a:t>
            </a: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pl-PL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, określający granicę między rynkiem rosnącym a ustabilizowanym należy ustalić samodzielnie, wybierając jedną z trzech proponowanych metod: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ustalenie arbitralnie na poziomie 10%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stopa wzrostu PKB (w poprzednim roku lub prognozowana w roku kolejnym)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jeżeli mamy jednolity branżowo portfel produktów – średnia dynamika wzrostu danego sektora w danym roku w porównaniu z rokiem poprzednim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967" y="1606300"/>
            <a:ext cx="5207833" cy="473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3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3249" y="215224"/>
            <a:ext cx="10515600" cy="59424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Etapy tworzenia macierzy BCG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4163" y="1071797"/>
            <a:ext cx="11308205" cy="2983042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1: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Zgromadzenie (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i wpisanie do Tab. 1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 następujących informacji: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pierwszej kolumnie – wszystkie wyroby lub grupy wyrobów, które chcemy poddać analizie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Określenie tempa wzrostu poszczególnych wyrobów w stosunku do poprzedniego roku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Określenie w % (nawet w przybliżeniu), jaki udział w rocznej sprzedaży przedsiębiorstwa ... ogółem ma każdy wyrób</a:t>
            </a:r>
          </a:p>
          <a:p>
            <a:pPr lvl="0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Wywnioskowanie, kto jest największym producentem wyrobu w danym sektorze oraz ustalenie, czy w stosunku do wybranego konkurenta udział „naszego” przedsiębiorstwa w sprzedaży danego wyrobu jest większy czy mniejszy od 1?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64" y="4054839"/>
            <a:ext cx="10684685" cy="200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65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3249" y="215224"/>
            <a:ext cx="10515600" cy="59424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Etapy tworzenia macierzy BCG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4777" y="940632"/>
            <a:ext cx="6191362" cy="5415198"/>
          </a:xfrm>
          <a:solidFill>
            <a:srgbClr val="F3F3F3"/>
          </a:solidFill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2: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Korzystając z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Tab. 1,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należy uzupełnić macierz na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Rys. 1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rysując dla każdego produktu (grupy produktów) koła obrazujące udział sprzedaży każdego z produktów (grupy produktów) w ogólnej sprzedaży przedsiębiorstwa. </a:t>
            </a:r>
            <a:r>
              <a:rPr lang="pl-PL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Rysując koła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pamiętaj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że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średnice kół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oznaczających produkty również mają znaczenie w interpretacji wyników: odzwierciedlają udział sprzedaży danego produktu w całości sprzedaży Twojego przedsiębiorstwa = im większa średnica koła, tym większy jest udział danego produktu w ogólnej sprzedaży Twojego przedsiębiorstwa, jako całości.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585" y="1190594"/>
            <a:ext cx="5302140" cy="4630458"/>
          </a:xfrm>
          <a:prstGeom prst="rect">
            <a:avLst/>
          </a:prstGeom>
        </p:spPr>
      </p:pic>
      <p:sp>
        <p:nvSpPr>
          <p:cNvPr id="6" name="Elipsa 5"/>
          <p:cNvSpPr/>
          <p:nvPr/>
        </p:nvSpPr>
        <p:spPr>
          <a:xfrm>
            <a:off x="9908498" y="3087974"/>
            <a:ext cx="209863" cy="2248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809" y="3548918"/>
            <a:ext cx="120418" cy="12367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8849" y="4182595"/>
            <a:ext cx="431328" cy="44298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7227" y="2799413"/>
            <a:ext cx="112786" cy="11583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4511" y="4182595"/>
            <a:ext cx="67816" cy="6964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755" y="3312826"/>
            <a:ext cx="225572" cy="23166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237" y="4625579"/>
            <a:ext cx="206996" cy="21259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1328" y="1831914"/>
            <a:ext cx="157521" cy="16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1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3249" y="215224"/>
            <a:ext cx="10515600" cy="59424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Etapy tworzenia macierzy BCG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6946" y="996845"/>
            <a:ext cx="11308205" cy="5688767"/>
          </a:xfrm>
        </p:spPr>
        <p:txBody>
          <a:bodyPr>
            <a:normAutofit fontScale="70000" lnSpcReduction="20000"/>
          </a:bodyPr>
          <a:lstStyle/>
          <a:p>
            <a:r>
              <a:rPr lang="pl-PL" sz="3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3:</a:t>
            </a:r>
            <a:r>
              <a:rPr lang="pl-PL" sz="3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Dokonaj analizy portfela produkcji, oceń, czy jest rozwojowy, schyłkowy, dojrzały czy zrównoważony i jaki ma wpływ na obecną i przyszłą sytuację strategiczną przedsiębiorstwa.</a:t>
            </a:r>
          </a:p>
          <a:p>
            <a:pPr marL="0" indent="0">
              <a:buNone/>
            </a:pPr>
            <a:r>
              <a:rPr lang="pl-PL" sz="3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(ile i jakich produktów / grup produktów mamy i w jakich kategoriach, jakie zyski przynoszą, czy rośnie popyt na te produktu, jakie są prognozy..)</a:t>
            </a:r>
          </a:p>
          <a:p>
            <a:pPr marL="0" indent="0">
              <a:buNone/>
            </a:pPr>
            <a:endParaRPr lang="pl-PL" sz="3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3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4:</a:t>
            </a:r>
            <a:r>
              <a:rPr lang="pl-PL" sz="3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Podejmij decyzję o przyszłym portfelu produkcji przedsiębiorstwa, tzn. zdecyduj:</a:t>
            </a:r>
          </a:p>
          <a:p>
            <a:pPr marL="0" indent="0">
              <a:buNone/>
            </a:pP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- z których produktów należy całkowicie zrezygnować?</a:t>
            </a:r>
          </a:p>
          <a:p>
            <a:pPr marL="0" indent="0">
              <a:buNone/>
            </a:pP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- w które „dylematy” („?”) należy inwestować i jakie mają szanse stania się „gwiazdami”?</a:t>
            </a:r>
          </a:p>
          <a:p>
            <a:pPr marL="0" indent="0">
              <a:buNone/>
            </a:pP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- czy należy inwestować w obce „gwiazdy” i kiedy staną się one „dojnymi krowami”?</a:t>
            </a:r>
          </a:p>
          <a:p>
            <a:pPr marL="0" indent="0">
              <a:buNone/>
            </a:pPr>
            <a:r>
              <a:rPr lang="pl-PL" sz="3400" dirty="0">
                <a:latin typeface="Arial" panose="020B0604020202020204" pitchFamily="34" charset="0"/>
                <a:cs typeface="Arial" panose="020B0604020202020204" pitchFamily="34" charset="0"/>
              </a:rPr>
              <a:t>- czy należy podjąć prace nad nowymi produktami, czy też wystarczą nam istniejące „dylematy” („?”)?</a:t>
            </a:r>
          </a:p>
          <a:p>
            <a:pPr marL="0" indent="0">
              <a:buNone/>
            </a:pPr>
            <a:endParaRPr lang="pl-PL" sz="1100" dirty="0"/>
          </a:p>
          <a:p>
            <a:pPr marL="0" indent="0">
              <a:buNone/>
            </a:pPr>
            <a:r>
              <a:rPr lang="pl-PL" sz="3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 przyszłym portfelu produkcji przedsiębiorstwa ... powinny pozostać:…., 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069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755" y="1422477"/>
            <a:ext cx="4623814" cy="4260383"/>
          </a:xfrm>
        </p:spPr>
        <p:txBody>
          <a:bodyPr>
            <a:normAutofit lnSpcReduction="10000"/>
          </a:bodyPr>
          <a:lstStyle/>
          <a:p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5.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Sporządź nowy portfel produkcji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(według Rys. 2. w formularzu do realizacji zadania 5 w projekcie)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WAŻNE: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Po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przeprowadzonej analizie nie zapomnij o wnioskach</a:t>
            </a:r>
          </a:p>
          <a:p>
            <a:pPr marL="0" indent="0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569" y="1064302"/>
            <a:ext cx="6723929" cy="5744061"/>
          </a:xfrm>
          <a:prstGeom prst="rect">
            <a:avLst/>
          </a:prstGeom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Etapy tworzenia macierzy BCG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856" y="3178254"/>
            <a:ext cx="225572" cy="23166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88863" y="3178254"/>
            <a:ext cx="87245" cy="8960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471" y="3002700"/>
            <a:ext cx="225572" cy="231668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110026" y="3409922"/>
            <a:ext cx="142747" cy="142747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7933102" y="3690002"/>
            <a:ext cx="118754" cy="11875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52773" y="2449337"/>
            <a:ext cx="146317" cy="14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95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790</Words>
  <Application>Microsoft Office PowerPoint</Application>
  <PresentationFormat>Panoramiczny</PresentationFormat>
  <Paragraphs>45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Analiza i projekt portfela produkcji za pomocą macierzy BCG</vt:lpstr>
      <vt:lpstr>Czym jest macierz Boston Consulting Group?</vt:lpstr>
      <vt:lpstr>Macierz BCG</vt:lpstr>
      <vt:lpstr>Macierz BCG</vt:lpstr>
      <vt:lpstr>Etapy tworzenia macierzy BCG</vt:lpstr>
      <vt:lpstr>Etapy tworzenia macierzy BCG</vt:lpstr>
      <vt:lpstr>Etapy tworzenia macierzy BCG</vt:lpstr>
      <vt:lpstr>Etapy tworzenia macierzy BCG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i projekt portfela produkcji za pomocą macierzy BCG</dc:title>
  <dc:creator>Useer</dc:creator>
  <cp:lastModifiedBy>Katarzyna Korzyńska</cp:lastModifiedBy>
  <cp:revision>9</cp:revision>
  <dcterms:created xsi:type="dcterms:W3CDTF">2021-04-27T12:46:14Z</dcterms:created>
  <dcterms:modified xsi:type="dcterms:W3CDTF">2025-03-13T09:27:24Z</dcterms:modified>
</cp:coreProperties>
</file>