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184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435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917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3472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8153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0671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053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0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78708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0532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75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2330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8458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2483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0140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1370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739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99683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09037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16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6066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92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24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116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04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702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50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C7A555A-3C26-48D5-896D-FFD2ABD21260}" type="datetimeFigureOut">
              <a:rPr lang="pl-PL" smtClean="0"/>
              <a:t>13.03.2025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DFC5098-C81C-457E-ACFC-D72ECFCD43A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46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7BA6E-4F08-4832-A15B-C1CD23AEF977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13.03.2025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7FC25E9-7709-4B9A-A84E-C5D37A6CB0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875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4000" b="1" dirty="0"/>
              <a:t>Analiza kluczowych czynników sukcesu i analiza SWOT opisanego przed­się­biorstwa</a:t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Etap 6 w </a:t>
            </a:r>
            <a:r>
              <a:rPr lang="pl-PL"/>
              <a:t>projekcie – część 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1301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Strategie dziedzin gospodarowania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Strategia zróżnicowania</a:t>
            </a:r>
          </a:p>
          <a:p>
            <a:r>
              <a:rPr lang="pl-PL" sz="2400" dirty="0"/>
              <a:t>Strategia przywództwa kosztowego</a:t>
            </a:r>
          </a:p>
          <a:p>
            <a:r>
              <a:rPr lang="pl-PL" sz="2400" dirty="0"/>
              <a:t>Strategia koncentracji</a:t>
            </a:r>
          </a:p>
        </p:txBody>
      </p:sp>
    </p:spTree>
    <p:extLst>
      <p:ext uri="{BB962C8B-B14F-4D97-AF65-F5344CB8AC3E}">
        <p14:creationId xmlns:p14="http://schemas.microsoft.com/office/powerpoint/2010/main" val="3182912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59467" y="624110"/>
            <a:ext cx="9845145" cy="1280890"/>
          </a:xfrm>
        </p:spPr>
        <p:txBody>
          <a:bodyPr/>
          <a:lstStyle/>
          <a:p>
            <a:pPr algn="ctr"/>
            <a:r>
              <a:rPr lang="pl-PL" dirty="0"/>
              <a:t>Strategie rozwoju konkurencji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61078" y="1385341"/>
            <a:ext cx="8915400" cy="519659"/>
          </a:xfrm>
        </p:spPr>
        <p:txBody>
          <a:bodyPr/>
          <a:lstStyle/>
          <a:p>
            <a:r>
              <a:rPr lang="pl-PL" dirty="0"/>
              <a:t>Macierz </a:t>
            </a:r>
            <a:r>
              <a:rPr lang="pl-PL" dirty="0" err="1"/>
              <a:t>Ansoff’a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/>
          </p:nvPr>
        </p:nvGraphicFramePr>
        <p:xfrm>
          <a:off x="270932" y="1912698"/>
          <a:ext cx="1175229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4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7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2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solidFill>
                            <a:srgbClr val="FF0000"/>
                          </a:solidFill>
                        </a:rPr>
                        <a:t>PRODUKT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>
                          <a:solidFill>
                            <a:schemeClr val="tx1"/>
                          </a:solidFill>
                        </a:rPr>
                        <a:t>dotychczasowy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800" dirty="0">
                          <a:solidFill>
                            <a:schemeClr val="tx1"/>
                          </a:solidFill>
                        </a:rPr>
                        <a:t>nowy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6863">
                <a:tc rowSpan="2">
                  <a:txBody>
                    <a:bodyPr/>
                    <a:lstStyle/>
                    <a:p>
                      <a:r>
                        <a:rPr lang="pl-PL" sz="2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RYNEK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2800" dirty="0" err="1"/>
                        <a:t>dotychcza</a:t>
                      </a:r>
                      <a:r>
                        <a:rPr lang="pl-PL" sz="2800" dirty="0"/>
                        <a:t>-sowy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Strategie penetracji rynku: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Wzrost udziału w rynku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Wzrost zakresu użytkowania produktu (zwiększenie liczby zainteresowanych produktem, wzrost ilościowy spożycia, nowe zastosowania)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Strategie rozwoju produktu: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Udoskonalenie funkcji produktu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Rozszerzenie linii produktu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Nowe produkty (innowacje)na tym samym rynku)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800" dirty="0"/>
                        <a:t>nowy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Strategie rozwoju rynku:</a:t>
                      </a:r>
                    </a:p>
                    <a:p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- Rozszerzenie rynków dla istniejących produktów (ekspansja geograficzna, wygenerowanie nowych segmentów rynku)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Strategie dywersyfikacji: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</a:rPr>
                        <a:t>integracja pionowa</a:t>
                      </a: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 („do przodu”, „do tyłu”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Dywersyfikacja koncentryczna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Dywersyfikacja równoległa (</a:t>
                      </a:r>
                      <a:r>
                        <a:rPr lang="pl-PL" sz="1600" baseline="0" dirty="0" err="1">
                          <a:solidFill>
                            <a:schemeClr val="tx1"/>
                          </a:solidFill>
                        </a:rPr>
                        <a:t>konglomeratowa</a:t>
                      </a:r>
                      <a:r>
                        <a:rPr lang="pl-PL" sz="16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108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4128" y="375354"/>
            <a:ext cx="10353406" cy="1499616"/>
          </a:xfrm>
        </p:spPr>
        <p:txBody>
          <a:bodyPr>
            <a:normAutofit/>
          </a:bodyPr>
          <a:lstStyle/>
          <a:p>
            <a:r>
              <a:rPr lang="pl-PL" sz="4500" b="1" dirty="0"/>
              <a:t>Analiza kluczowych czynników sukcesu opisanego przed­się­biorstwa</a:t>
            </a:r>
            <a:endParaRPr lang="pl-PL" sz="45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12818" y="3539178"/>
            <a:ext cx="3308029" cy="2456888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C00000"/>
                </a:solidFill>
              </a:rPr>
              <a:t>Tab. 1. Lista kluczowych czynników </a:t>
            </a:r>
            <a:r>
              <a:rPr lang="pl-PL" sz="2400" dirty="0" err="1">
                <a:solidFill>
                  <a:srgbClr val="C00000"/>
                </a:solidFill>
              </a:rPr>
              <a:t>przedsię</a:t>
            </a:r>
            <a:r>
              <a:rPr lang="pl-PL" sz="2400" dirty="0">
                <a:solidFill>
                  <a:srgbClr val="C00000"/>
                </a:solidFill>
              </a:rPr>
              <a:t>-biorstwa XXX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6007" y="2076856"/>
            <a:ext cx="5524602" cy="4103302"/>
          </a:xfrm>
          <a:prstGeom prst="rect">
            <a:avLst/>
          </a:prstGeom>
        </p:spPr>
      </p:pic>
      <p:sp>
        <p:nvSpPr>
          <p:cNvPr id="5" name="Nawias klamrowy otwierający 4"/>
          <p:cNvSpPr/>
          <p:nvPr/>
        </p:nvSpPr>
        <p:spPr>
          <a:xfrm>
            <a:off x="5006714" y="2286000"/>
            <a:ext cx="707559" cy="3710066"/>
          </a:xfrm>
          <a:prstGeom prst="leftBrace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99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4069" y="245057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Analiza kluczowych czynników sukcesu opisanego przed­się­biorstwa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9804" y="1744673"/>
            <a:ext cx="6355830" cy="4836009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/>
              <a:t>Na podstawie listy grup kluczowych czynników sukcesu należy określić i wpisać najważniejsze czyn­niki do </a:t>
            </a:r>
            <a:r>
              <a:rPr lang="pl-PL" b="1" dirty="0"/>
              <a:t>tabeli 1.</a:t>
            </a:r>
            <a:endParaRPr lang="pl-PL" dirty="0"/>
          </a:p>
          <a:p>
            <a:pPr lvl="0"/>
            <a:r>
              <a:rPr lang="pl-PL" dirty="0"/>
              <a:t>Następnie nadać każdemu czynnikowi wagę od 1 do 3 pkt (1 najmniej ważny, 2 – śred­­nio ważny, 3 – bardzo ważny)</a:t>
            </a:r>
          </a:p>
          <a:p>
            <a:pPr lvl="0"/>
            <a:r>
              <a:rPr lang="pl-PL" dirty="0"/>
              <a:t>Zakwalifikowanie wyodrębnionych czynników do słabych lub mocnych stron przed­się­biorstwa oraz ich ocena (nadanie im wartości punktowej od1 – 5pkt, gdzie 1, 2 pkt – oznacza kwalifikacją czynnika do słabych stron, 3 pkt – na średnim poziomie, 4, 5 – punk­tów – oznacza, że stanowi on mocną stronę przedsiębiorstwa)</a:t>
            </a:r>
          </a:p>
          <a:p>
            <a:pPr lvl="0"/>
            <a:r>
              <a:rPr lang="pl-PL" dirty="0"/>
              <a:t>Następnie należy obliczyć średnie ważone i podsumować wyniki</a:t>
            </a:r>
          </a:p>
          <a:p>
            <a:pPr lvl="0"/>
            <a:r>
              <a:rPr lang="pl-PL" dirty="0"/>
              <a:t>Na koniec analizy należy na podstawie informacji z tabeli 1 zrobić zestawienie sła­bych (1, 2 pkt) i mocnych (4, 5 pkt) stron przedsiębiorstwa– </a:t>
            </a:r>
            <a:r>
              <a:rPr lang="pl-PL" b="1" dirty="0"/>
              <a:t>tabela 2</a:t>
            </a:r>
            <a:r>
              <a:rPr lang="pl-PL" dirty="0"/>
              <a:t> oraz opracować wnioski z ana­lizy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1270" y="2286000"/>
            <a:ext cx="5250822" cy="1911246"/>
          </a:xfrm>
          <a:prstGeom prst="rect">
            <a:avLst/>
          </a:prstGeom>
        </p:spPr>
      </p:pic>
      <p:sp>
        <p:nvSpPr>
          <p:cNvPr id="5" name="Strzałka w prawo 4"/>
          <p:cNvSpPr/>
          <p:nvPr/>
        </p:nvSpPr>
        <p:spPr>
          <a:xfrm rot="19179025">
            <a:off x="6181827" y="4645445"/>
            <a:ext cx="3397927" cy="36548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2007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04010" y="105531"/>
            <a:ext cx="9720072" cy="1499616"/>
          </a:xfrm>
        </p:spPr>
        <p:txBody>
          <a:bodyPr>
            <a:normAutofit/>
          </a:bodyPr>
          <a:lstStyle/>
          <a:p>
            <a:r>
              <a:rPr lang="pl-PL" sz="4000" b="1" dirty="0"/>
              <a:t>Analiza SWOT opisanego przedsiębiorstwa</a:t>
            </a:r>
            <a:endParaRPr lang="pl-PL" sz="40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509667" y="1364106"/>
            <a:ext cx="11332564" cy="497673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dirty="0"/>
              <a:t>W analizie SWOT dąży się do odpowiedzi na pytania:</a:t>
            </a:r>
          </a:p>
          <a:p>
            <a:pPr lvl="1"/>
            <a:r>
              <a:rPr lang="pl-PL" sz="2000" dirty="0"/>
              <a:t>Czy zidentyfikowane siły pozwolą wykorzystać szanse, które mogą wystąpić?</a:t>
            </a:r>
          </a:p>
          <a:p>
            <a:pPr lvl="1"/>
            <a:r>
              <a:rPr lang="pl-PL" sz="2000" dirty="0"/>
              <a:t>Czy określone słabości nie pozwolą na wykorzystanie mogących się pojawić szans?</a:t>
            </a:r>
          </a:p>
          <a:p>
            <a:pPr lvl="1"/>
            <a:r>
              <a:rPr lang="pl-PL" sz="2000" dirty="0"/>
              <a:t>Czy zidentyfikowane siły pozwolą na przezwyciężenie mogących wystąpić zagrożeń?</a:t>
            </a:r>
          </a:p>
          <a:p>
            <a:pPr lvl="1"/>
            <a:r>
              <a:rPr lang="pl-PL" sz="2000" dirty="0"/>
              <a:t>Czy określone słabości wzmocnią siłę oddziaływania mogących wystąpić zagrożeń?</a:t>
            </a:r>
          </a:p>
          <a:p>
            <a:pPr lvl="0"/>
            <a:r>
              <a:rPr lang="pl-PL" b="1" dirty="0"/>
              <a:t>Z listy czynników </a:t>
            </a:r>
            <a:r>
              <a:rPr lang="pl-PL" b="1" dirty="0" err="1"/>
              <a:t>makrootoczenia</a:t>
            </a:r>
            <a:r>
              <a:rPr lang="pl-PL" dirty="0"/>
              <a:t> </a:t>
            </a:r>
            <a:r>
              <a:rPr lang="pl-PL" b="1" dirty="0"/>
              <a:t>i otoczenia konkurencyjnego (opracowanej w zadaniu 2 w projekcie – czynniki brane pod uwagę w czterech wymiarach analizy PEST)</a:t>
            </a:r>
            <a:r>
              <a:rPr lang="pl-PL" dirty="0"/>
              <a:t> należy określić klu­czo­we szanse i zagrożenia</a:t>
            </a:r>
          </a:p>
          <a:p>
            <a:pPr lvl="0"/>
            <a:r>
              <a:rPr lang="pl-PL" dirty="0"/>
              <a:t>Z analiz oceny potencjału strategicznego (</a:t>
            </a:r>
            <a:r>
              <a:rPr lang="pl-PL" b="1" dirty="0"/>
              <a:t>dokonanej w zadaniu 6 w projekcie</a:t>
            </a:r>
            <a:r>
              <a:rPr lang="pl-PL" dirty="0"/>
              <a:t>) należy określić mocne i słabe strony opi­sa­ne­go przedsiębiorstwa. Można je dodatkowo pogrupować według funkcji lub podsystemów przed­się­biorstwa</a:t>
            </a:r>
          </a:p>
          <a:p>
            <a:pPr lvl="0"/>
            <a:r>
              <a:rPr lang="pl-PL" dirty="0"/>
              <a:t>Następnie należy sporządzić zestawienie szans i zagrożeń w otoczeniu przedsię­biorstwa oraz zestawienie mocnych i słabych stron przedsiębiorstwa (w tab. 3)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412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9138" y="135511"/>
            <a:ext cx="9720072" cy="1499616"/>
          </a:xfrm>
        </p:spPr>
        <p:txBody>
          <a:bodyPr>
            <a:normAutofit/>
          </a:bodyPr>
          <a:lstStyle/>
          <a:p>
            <a:r>
              <a:rPr lang="pl-PL" sz="4000" b="1" dirty="0"/>
              <a:t>Analiza SWOT opisanego przedsiębiorstwa</a:t>
            </a:r>
            <a:endParaRPr lang="pl-PL" sz="4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71" y="1530196"/>
            <a:ext cx="6172852" cy="370180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6395" y="4255201"/>
            <a:ext cx="7116350" cy="2163458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6790544" y="1635127"/>
            <a:ext cx="47322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Określone szanse i zagrożenia:</a:t>
            </a:r>
          </a:p>
          <a:p>
            <a:r>
              <a:rPr lang="pl-PL" sz="2000" dirty="0"/>
              <a:t>w </a:t>
            </a:r>
            <a:r>
              <a:rPr lang="pl-PL" sz="2000" u="sng" dirty="0">
                <a:uFill>
                  <a:solidFill>
                    <a:schemeClr val="accent4">
                      <a:lumMod val="75000"/>
                    </a:schemeClr>
                  </a:solidFill>
                </a:uFill>
              </a:rPr>
              <a:t>otoczeniu dalszym (makro</a:t>
            </a:r>
            <a:r>
              <a:rPr lang="pl-PL" sz="2000" dirty="0"/>
              <a:t>) </a:t>
            </a:r>
          </a:p>
          <a:p>
            <a:r>
              <a:rPr lang="pl-PL" sz="2000" dirty="0"/>
              <a:t>i w </a:t>
            </a:r>
            <a:r>
              <a:rPr lang="pl-PL" sz="2000" u="sng" dirty="0">
                <a:uFill>
                  <a:solidFill>
                    <a:srgbClr val="FFFF00"/>
                  </a:solidFill>
                </a:uFill>
              </a:rPr>
              <a:t>otoczeniu bliższym </a:t>
            </a:r>
            <a:r>
              <a:rPr lang="pl-PL" sz="2000" dirty="0"/>
              <a:t>(w sektorze działalności)</a:t>
            </a:r>
          </a:p>
        </p:txBody>
      </p:sp>
      <p:cxnSp>
        <p:nvCxnSpPr>
          <p:cNvPr id="14" name="Łącznik prosty ze strzałką 13"/>
          <p:cNvCxnSpPr/>
          <p:nvPr/>
        </p:nvCxnSpPr>
        <p:spPr>
          <a:xfrm flipH="1">
            <a:off x="2151614" y="2296846"/>
            <a:ext cx="4893763" cy="819259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az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404669">
            <a:off x="5709047" y="2749345"/>
            <a:ext cx="3016917" cy="126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517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48455" y="375354"/>
            <a:ext cx="9720072" cy="868830"/>
          </a:xfrm>
        </p:spPr>
        <p:txBody>
          <a:bodyPr>
            <a:normAutofit/>
          </a:bodyPr>
          <a:lstStyle/>
          <a:p>
            <a:r>
              <a:rPr lang="pl-PL" sz="4000" b="1" dirty="0"/>
              <a:t>Analiza SWOT opisanego przedsiębiorstwa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4852" y="1244184"/>
            <a:ext cx="11767279" cy="5456419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0"/>
            <a:r>
              <a:rPr lang="pl-PL" b="1" dirty="0"/>
              <a:t>Na podstawie opracowanej analizy SWOT należy ocenić pozycję strategiczną opisa­ne­go przedsiębiorstwa – porównując liczbę i siłę oddziaływania czynników nega­tyw­nych (zagrożeń i słabych stron) z liczbą i siłą oddziaływania czynników pozytywnych (szan­sami i mocnymi stronami).</a:t>
            </a:r>
          </a:p>
          <a:p>
            <a:pPr lvl="0"/>
            <a:r>
              <a:rPr lang="pl-PL" dirty="0"/>
              <a:t>Następnie należy określić, z jaką pozycją mamy do czynienia w przypadku opisanego przed­się­biorstwa (wybrać jedną z czterech proponowanych w analizie SWOT):</a:t>
            </a:r>
          </a:p>
          <a:p>
            <a:pPr lvl="0"/>
            <a:r>
              <a:rPr lang="pl-PL" sz="2300" b="1" dirty="0">
                <a:solidFill>
                  <a:srgbClr val="660033"/>
                </a:solidFill>
              </a:rPr>
              <a:t>Czy jest to sytuacja ‘maxi-maxi’? </a:t>
            </a:r>
            <a:r>
              <a:rPr lang="pl-PL" sz="2300" dirty="0"/>
              <a:t>– czyli strategia agresywna, opierająca się na jak naj­lepszym </a:t>
            </a:r>
            <a:r>
              <a:rPr lang="pl-PL" sz="2300"/>
              <a:t>wykorzystaniu efektu </a:t>
            </a:r>
            <a:r>
              <a:rPr lang="pl-PL" sz="2300" dirty="0"/>
              <a:t>synergii, jaki zachodzi między silnymi stronami przed­siębiorstwa a szansami tworzonymi przez otoczenie; jest to strategia silnej eks­pansji i zróżnicowanego rozwoju; </a:t>
            </a:r>
            <a:r>
              <a:rPr lang="pl-PL" sz="2300" dirty="0" err="1"/>
              <a:t>charakte-rystycznymi</a:t>
            </a:r>
            <a:r>
              <a:rPr lang="pl-PL" sz="2300" dirty="0"/>
              <a:t> działaniami dla tej strategii są: ak­tywne wykorzystywanie pojawiających się szans, wzmacnianie pozycji rynkowej, kon­centrowanie zasobów na konkurencyjnych produktach</a:t>
            </a:r>
          </a:p>
          <a:p>
            <a:pPr lvl="0"/>
            <a:r>
              <a:rPr lang="pl-PL" sz="2300" b="1" dirty="0">
                <a:solidFill>
                  <a:schemeClr val="accent1">
                    <a:lumMod val="50000"/>
                  </a:schemeClr>
                </a:solidFill>
              </a:rPr>
              <a:t>Czy jest to sytuacja ‘mini-mini’? </a:t>
            </a:r>
            <a:r>
              <a:rPr lang="pl-PL" sz="2300" dirty="0"/>
              <a:t>– czyli strategia defensywna, polegająca na zapewnieniu przetrwania albo wyciągnięciu maksimum korzyści przed likwidacją przedsiębiorstwa; </a:t>
            </a:r>
            <a:r>
              <a:rPr lang="pl-PL" sz="2300" dirty="0" err="1"/>
              <a:t>charakte-rystyczne</a:t>
            </a:r>
            <a:r>
              <a:rPr lang="pl-PL" sz="2300" dirty="0"/>
              <a:t> działania dla tej strategii to: redukcja kosztów, zatrzymanie procesu inwestowania, zmniejszenie zdolności produkcyjnych, ograniczenie oferty produktowej, wyjście z trudnych rynków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5022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9842" y="1394085"/>
            <a:ext cx="11347553" cy="4841823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lvl="0"/>
            <a:r>
              <a:rPr lang="pl-PL" b="1" dirty="0">
                <a:solidFill>
                  <a:srgbClr val="002060"/>
                </a:solidFill>
              </a:rPr>
              <a:t>Czy jest to sytuacja ‘maxi-mini’? </a:t>
            </a:r>
            <a:r>
              <a:rPr lang="pl-PL" dirty="0"/>
              <a:t>– czyli strategia konserwatywna, w której należy minimalizować negatywny wpływ otocznia poprzez maksymalne i aktywne wykorzystanie potencjału przed--</a:t>
            </a:r>
            <a:r>
              <a:rPr lang="pl-PL" dirty="0" err="1"/>
              <a:t>siębiorstwa</a:t>
            </a:r>
            <a:r>
              <a:rPr lang="pl-PL" dirty="0"/>
              <a:t>; działania charakteryzujące tego rodzaju strategię, polegają na: selekcji produktów, segmentacji (podziału) rynku, redukcji kosztów, poprawie konkurencyjnych produktów, ekspansji na nowe rynki</a:t>
            </a:r>
          </a:p>
          <a:p>
            <a:pPr lvl="0"/>
            <a:r>
              <a:rPr lang="pl-PL" b="1" dirty="0">
                <a:solidFill>
                  <a:srgbClr val="C00000"/>
                </a:solidFill>
              </a:rPr>
              <a:t>Czy jest to sytuacja ‘mini-maxi’? </a:t>
            </a:r>
            <a:r>
              <a:rPr lang="pl-PL" dirty="0"/>
              <a:t>– czyli strategia konkurencyjna, w której szuka się sposobów </a:t>
            </a:r>
            <a:r>
              <a:rPr lang="pl-PL" dirty="0" err="1"/>
              <a:t>eli</a:t>
            </a:r>
            <a:r>
              <a:rPr lang="pl-PL" dirty="0"/>
              <a:t>-minowania słabych stron w funkcjonowaniu przedsiębiorstwa i budowaniu przewagi konkurencyjnej poprzez jak najlepsze wykorzystanie istniejących szans sprzyjających rozwojowi; w tej strategii wykonywane są następujące działania: zwiększanie zasobów finansowych, unowocześnianie linii produktów, zwiększanie produktywności, minimalizowanie kosztów, zwiększanie efektywności przed-</a:t>
            </a:r>
            <a:r>
              <a:rPr lang="pl-PL" dirty="0" err="1"/>
              <a:t>siębiorstwa</a:t>
            </a:r>
            <a:r>
              <a:rPr lang="pl-PL" dirty="0"/>
              <a:t>, inwestowanie w utrzymanie, zwiększenie lub wykreowanie nowej przewagi </a:t>
            </a:r>
            <a:r>
              <a:rPr lang="pl-PL" dirty="0" err="1"/>
              <a:t>konkuren-cyjnej</a:t>
            </a:r>
            <a:r>
              <a:rPr lang="pl-PL" dirty="0"/>
              <a:t>.</a:t>
            </a:r>
          </a:p>
          <a:p>
            <a:r>
              <a:rPr lang="pl-PL" dirty="0"/>
              <a:t>Na koniec tego etapu projektu należy </a:t>
            </a:r>
            <a:r>
              <a:rPr lang="pl-PL" b="1" dirty="0"/>
              <a:t>sformułować wnioski</a:t>
            </a:r>
            <a:r>
              <a:rPr lang="pl-PL" dirty="0"/>
              <a:t> zawierające wyniki analizy oraz pro-pozycje dotyczące wykorzystania mocnych stron opisanego przedsiębiorstwa do wyeliminowania jego słabych stron, wykorzystania szans i ograniczenia siły oddziaływania zidentyfikowanych </a:t>
            </a:r>
            <a:r>
              <a:rPr lang="pl-PL" dirty="0" err="1"/>
              <a:t>zagro</a:t>
            </a:r>
            <a:r>
              <a:rPr lang="pl-PL"/>
              <a:t>-żeń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1053583" y="210462"/>
            <a:ext cx="9720072" cy="1183623"/>
          </a:xfrm>
        </p:spPr>
        <p:txBody>
          <a:bodyPr>
            <a:normAutofit/>
          </a:bodyPr>
          <a:lstStyle/>
          <a:p>
            <a:r>
              <a:rPr lang="pl-PL" sz="4000" b="1" dirty="0"/>
              <a:t>Analiza SWOT opisanego przedsiębiorstwa</a:t>
            </a:r>
          </a:p>
        </p:txBody>
      </p:sp>
    </p:spTree>
    <p:extLst>
      <p:ext uri="{BB962C8B-B14F-4D97-AF65-F5344CB8AC3E}">
        <p14:creationId xmlns:p14="http://schemas.microsoft.com/office/powerpoint/2010/main" val="3162637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Analiza uzyskanych wyników i propozycja strategii działania przedsiębiorstwa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Etap 6 - część 2</a:t>
            </a:r>
          </a:p>
        </p:txBody>
      </p:sp>
    </p:spTree>
    <p:extLst>
      <p:ext uri="{BB962C8B-B14F-4D97-AF65-F5344CB8AC3E}">
        <p14:creationId xmlns:p14="http://schemas.microsoft.com/office/powerpoint/2010/main" val="1133755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Strategie podstawowe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91733"/>
            <a:ext cx="9523412" cy="5096934"/>
          </a:xfrm>
        </p:spPr>
        <p:txBody>
          <a:bodyPr>
            <a:noAutofit/>
          </a:bodyPr>
          <a:lstStyle/>
          <a:p>
            <a:r>
              <a:rPr lang="pl-PL" sz="2400" dirty="0"/>
              <a:t>Strategie wzrostu</a:t>
            </a:r>
          </a:p>
          <a:p>
            <a:pPr lvl="1"/>
            <a:r>
              <a:rPr lang="pl-PL" sz="2400" dirty="0"/>
              <a:t>Koncentracji</a:t>
            </a:r>
          </a:p>
          <a:p>
            <a:pPr lvl="1"/>
            <a:r>
              <a:rPr lang="pl-PL" sz="2400" dirty="0"/>
              <a:t>Integracji pionowej</a:t>
            </a:r>
          </a:p>
          <a:p>
            <a:pPr lvl="1"/>
            <a:r>
              <a:rPr lang="pl-PL" sz="2400" dirty="0"/>
              <a:t>Dywersyfikacji (różnicowania)</a:t>
            </a:r>
          </a:p>
          <a:p>
            <a:r>
              <a:rPr lang="pl-PL" sz="2400" dirty="0"/>
              <a:t>Strategie stabilizacji</a:t>
            </a:r>
          </a:p>
          <a:p>
            <a:r>
              <a:rPr lang="pl-PL" sz="2400" dirty="0"/>
              <a:t>Strategie defensywne / redukcyjne</a:t>
            </a:r>
          </a:p>
          <a:p>
            <a:pPr lvl="1"/>
            <a:r>
              <a:rPr lang="pl-PL" sz="2400" dirty="0"/>
              <a:t>Restrukturyzacji („nagłego zwrotu”, </a:t>
            </a:r>
            <a:r>
              <a:rPr lang="pl-PL" sz="2400" dirty="0" err="1"/>
              <a:t>reengineeringu</a:t>
            </a:r>
            <a:r>
              <a:rPr lang="pl-PL" sz="2400" dirty="0"/>
              <a:t>)</a:t>
            </a:r>
          </a:p>
          <a:p>
            <a:pPr lvl="1"/>
            <a:r>
              <a:rPr lang="pl-PL" sz="2400" dirty="0"/>
              <a:t>Zbycia udziałów</a:t>
            </a:r>
          </a:p>
          <a:p>
            <a:pPr lvl="1"/>
            <a:r>
              <a:rPr lang="pl-PL" sz="2400" dirty="0"/>
              <a:t>likwidacji</a:t>
            </a:r>
          </a:p>
          <a:p>
            <a:r>
              <a:rPr lang="pl-PL" sz="2400" dirty="0"/>
              <a:t>Strategie złożone (będące kombinacją powyższych)</a:t>
            </a:r>
          </a:p>
        </p:txBody>
      </p:sp>
    </p:spTree>
    <p:extLst>
      <p:ext uri="{BB962C8B-B14F-4D97-AF65-F5344CB8AC3E}">
        <p14:creationId xmlns:p14="http://schemas.microsoft.com/office/powerpoint/2010/main" val="432021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32</TotalTime>
  <Words>914</Words>
  <Application>Microsoft Office PowerPoint</Application>
  <PresentationFormat>Panoramiczny</PresentationFormat>
  <Paragraphs>70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Century Gothic</vt:lpstr>
      <vt:lpstr>Tw Cen MT</vt:lpstr>
      <vt:lpstr>Tw Cen MT Condensed</vt:lpstr>
      <vt:lpstr>Wingdings 3</vt:lpstr>
      <vt:lpstr>Integralny</vt:lpstr>
      <vt:lpstr>Smuga</vt:lpstr>
      <vt:lpstr>Analiza kluczowych czynników sukcesu i analiza SWOT opisanego przed­się­biorstwa </vt:lpstr>
      <vt:lpstr>Analiza kluczowych czynników sukcesu opisanego przed­się­biorstwa</vt:lpstr>
      <vt:lpstr>Analiza kluczowych czynników sukcesu opisanego przed­się­biorstwa</vt:lpstr>
      <vt:lpstr>Analiza SWOT opisanego przedsiębiorstwa</vt:lpstr>
      <vt:lpstr>Analiza SWOT opisanego przedsiębiorstwa</vt:lpstr>
      <vt:lpstr>Analiza SWOT opisanego przedsiębiorstwa</vt:lpstr>
      <vt:lpstr>Analiza SWOT opisanego przedsiębiorstwa</vt:lpstr>
      <vt:lpstr>Analiza uzyskanych wyników i propozycja strategii działania przedsiębiorstwa</vt:lpstr>
      <vt:lpstr>Strategie podstawowe</vt:lpstr>
      <vt:lpstr>Strategie dziedzin gospodarowania </vt:lpstr>
      <vt:lpstr>Strategie rozwoju konkurencji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kluczowych czynników sukcesu i analiza SWOT opisanego przed­się­biorstwa</dc:title>
  <dc:creator>Useer</dc:creator>
  <cp:lastModifiedBy>Katarzyna Korzyńska</cp:lastModifiedBy>
  <cp:revision>8</cp:revision>
  <dcterms:created xsi:type="dcterms:W3CDTF">2021-04-28T14:12:51Z</dcterms:created>
  <dcterms:modified xsi:type="dcterms:W3CDTF">2025-03-13T10:20:57Z</dcterms:modified>
</cp:coreProperties>
</file>