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7" r:id="rId4"/>
    <p:sldId id="261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BCC45-C334-4153-81C1-5F15E1D94B06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BF0FE-48D9-45F1-8F21-C994E71829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772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BF0FE-48D9-45F1-8F21-C994E7182929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671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BF0FE-48D9-45F1-8F21-C994E7182929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8680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DIAGNOSTYKA UKŁADÓW MECHATRONICZNYCH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Kierunek: I ME DU</a:t>
            </a:r>
          </a:p>
          <a:p>
            <a:r>
              <a:rPr lang="pl-PL" dirty="0" smtClean="0"/>
              <a:t>Projekt </a:t>
            </a:r>
            <a:r>
              <a:rPr lang="pl-PL" dirty="0" smtClean="0"/>
              <a:t>4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620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 </a:t>
            </a:r>
            <a:r>
              <a:rPr lang="pl-PL" dirty="0" smtClean="0"/>
              <a:t>4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dirty="0" smtClean="0"/>
              <a:t>Dane pomiarowe do analizy (dane_Lud3.mat) pobrać ze strony kursu i wczytać do przestrzeni roboczej </a:t>
            </a:r>
            <a:r>
              <a:rPr lang="pl-PL" sz="1400" dirty="0" err="1" smtClean="0"/>
              <a:t>Matlaba</a:t>
            </a:r>
            <a:r>
              <a:rPr lang="pl-PL" sz="1400" dirty="0" smtClean="0"/>
              <a:t>.</a:t>
            </a:r>
          </a:p>
          <a:p>
            <a:pPr marL="0" indent="0" algn="just">
              <a:buNone/>
            </a:pPr>
            <a:endParaRPr lang="pl-PL" sz="1400" dirty="0" smtClean="0"/>
          </a:p>
          <a:p>
            <a:pPr marL="0" indent="0" algn="just">
              <a:buNone/>
            </a:pPr>
            <a:r>
              <a:rPr lang="pl-PL" sz="1400" dirty="0" smtClean="0"/>
              <a:t>Czas znajduje się </a:t>
            </a:r>
            <a:r>
              <a:rPr lang="pl-PL" sz="1400" dirty="0"/>
              <a:t>w trzeciej kolumnie macierzy danych </a:t>
            </a:r>
            <a:r>
              <a:rPr lang="pl-PL" sz="1400" dirty="0" smtClean="0"/>
              <a:t>pomiarowych. Zarejestrowane drgania (przyspieszenia) znajdują się </a:t>
            </a:r>
            <a:r>
              <a:rPr lang="pl-PL" sz="1400" dirty="0"/>
              <a:t>w pierwszej i drugiej kolumnie macierzy danych pomiarowych </a:t>
            </a:r>
            <a:r>
              <a:rPr lang="pl-PL" sz="1400" dirty="0" smtClean="0"/>
              <a:t>(różnią się dokładnością) – proszę wybrać drugą kolumnę.</a:t>
            </a:r>
            <a:endParaRPr lang="pl-PL" sz="1400" dirty="0"/>
          </a:p>
          <a:p>
            <a:pPr marL="0" indent="0" algn="just">
              <a:buNone/>
            </a:pPr>
            <a:endParaRPr lang="pl-PL" sz="1400" dirty="0" smtClean="0"/>
          </a:p>
        </p:txBody>
      </p:sp>
    </p:spTree>
    <p:extLst>
      <p:ext uri="{BB962C8B-B14F-4D97-AF65-F5344CB8AC3E}">
        <p14:creationId xmlns:p14="http://schemas.microsoft.com/office/powerpoint/2010/main" val="212389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</a:t>
            </a:r>
            <a:r>
              <a:rPr lang="pl-PL" dirty="0" smtClean="0"/>
              <a:t>4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b="1" dirty="0" smtClean="0"/>
              <a:t>Dla danych pomiarowych pozyskanych na stanowisku laboratoryjnym (pomiar trwający 100 sekund) przeprowadzić następującą analizę sygnału w dziedzinie </a:t>
            </a:r>
            <a:r>
              <a:rPr lang="pl-PL" sz="1400" b="1" dirty="0" smtClean="0"/>
              <a:t>częstotliwości.</a:t>
            </a:r>
            <a:endParaRPr lang="pl-PL" sz="1400" b="1" dirty="0" smtClean="0"/>
          </a:p>
          <a:p>
            <a:pPr algn="just">
              <a:buAutoNum type="arabicPeriod"/>
            </a:pPr>
            <a:r>
              <a:rPr lang="pl-PL" sz="1400" dirty="0" smtClean="0"/>
              <a:t>Wyznaczyć transformatę Fouriera sygnału drgań.</a:t>
            </a:r>
            <a:endParaRPr lang="pl-PL" sz="1400" dirty="0" smtClean="0"/>
          </a:p>
          <a:p>
            <a:pPr marL="0" indent="0" algn="just">
              <a:buNone/>
            </a:pPr>
            <a:endParaRPr lang="pl-PL" sz="1600" dirty="0" smtClean="0"/>
          </a:p>
          <a:p>
            <a:pPr marL="0" indent="0">
              <a:buNone/>
            </a:pPr>
            <a:r>
              <a:rPr lang="pl-PL" sz="1000" dirty="0" smtClean="0"/>
              <a:t>Do obliczenia transformaty Fouriera można zastosować przykładową procedurę </a:t>
            </a:r>
            <a:endParaRPr lang="pl-PL" sz="1000" dirty="0"/>
          </a:p>
          <a:p>
            <a:pPr marL="0" indent="0">
              <a:buNone/>
            </a:pP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% </a:t>
            </a:r>
            <a:r>
              <a:rPr lang="pl-PL" sz="1000" dirty="0" err="1" smtClean="0">
                <a:solidFill>
                  <a:srgbClr val="028009"/>
                </a:solidFill>
                <a:latin typeface="Courier New" panose="02070309020205020404" pitchFamily="49" charset="0"/>
              </a:rPr>
              <a:t>dlugosc</a:t>
            </a: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transformaty i rozmiar bufora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L = 2^19; 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% buforowanie danych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Buf1=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buffer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z,L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% szybka transformata Fouriera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Z = 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abs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fft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(Buf1,L))/(L/2);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% </a:t>
            </a:r>
            <a:r>
              <a:rPr lang="pl-PL" sz="1000" dirty="0" err="1">
                <a:solidFill>
                  <a:srgbClr val="028009"/>
                </a:solidFill>
                <a:latin typeface="Courier New" panose="02070309020205020404" pitchFamily="49" charset="0"/>
              </a:rPr>
              <a:t>fft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 - wyznacza </a:t>
            </a: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szybka </a:t>
            </a:r>
            <a:r>
              <a:rPr lang="pl-PL" sz="1000" dirty="0" err="1" smtClean="0">
                <a:solidFill>
                  <a:srgbClr val="028009"/>
                </a:solidFill>
                <a:latin typeface="Courier New" panose="02070309020205020404" pitchFamily="49" charset="0"/>
              </a:rPr>
              <a:t>transformate</a:t>
            </a: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Fouriera o </a:t>
            </a:r>
            <a:r>
              <a:rPr lang="pl-PL" sz="1000" dirty="0" err="1" smtClean="0">
                <a:solidFill>
                  <a:srgbClr val="028009"/>
                </a:solidFill>
                <a:latin typeface="Courier New" panose="02070309020205020404" pitchFamily="49" charset="0"/>
              </a:rPr>
              <a:t>dlugosci</a:t>
            </a: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L </a:t>
            </a:r>
            <a:r>
              <a:rPr lang="pl-PL" sz="1000" dirty="0" err="1" smtClean="0">
                <a:solidFill>
                  <a:srgbClr val="028009"/>
                </a:solidFill>
                <a:latin typeface="Courier New" panose="02070309020205020404" pitchFamily="49" charset="0"/>
              </a:rPr>
              <a:t>sygnalu</a:t>
            </a: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z 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% funkcja </a:t>
            </a:r>
            <a:r>
              <a:rPr lang="pl-PL" sz="1000" dirty="0" err="1">
                <a:solidFill>
                  <a:srgbClr val="028009"/>
                </a:solidFill>
                <a:latin typeface="Courier New" panose="02070309020205020404" pitchFamily="49" charset="0"/>
              </a:rPr>
              <a:t>fft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 zwraca wynik w postaci zespolonej - zatem funkcja </a:t>
            </a:r>
            <a:r>
              <a:rPr lang="pl-PL" sz="1000" dirty="0" err="1">
                <a:solidFill>
                  <a:srgbClr val="028009"/>
                </a:solidFill>
                <a:latin typeface="Courier New" panose="02070309020205020404" pitchFamily="49" charset="0"/>
              </a:rPr>
              <a:t>abs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 err="1" smtClean="0">
                <a:solidFill>
                  <a:srgbClr val="028009"/>
                </a:solidFill>
                <a:latin typeface="Courier New" panose="02070309020205020404" pitchFamily="49" charset="0"/>
              </a:rPr>
              <a:t>sluzy</a:t>
            </a:r>
            <a:endParaRPr lang="pl-PL" sz="1000" dirty="0">
              <a:solidFill>
                <a:srgbClr val="028009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% do wyznaczenia </a:t>
            </a:r>
            <a:r>
              <a:rPr lang="pl-PL" sz="1000" dirty="0" err="1" smtClean="0">
                <a:solidFill>
                  <a:srgbClr val="028009"/>
                </a:solidFill>
                <a:latin typeface="Courier New" panose="02070309020205020404" pitchFamily="49" charset="0"/>
              </a:rPr>
              <a:t>modulu</a:t>
            </a: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z szybkiej transformaty Fouriera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% im </a:t>
            </a:r>
            <a:r>
              <a:rPr lang="pl-PL" sz="1000" dirty="0" err="1" smtClean="0">
                <a:solidFill>
                  <a:srgbClr val="028009"/>
                </a:solidFill>
                <a:latin typeface="Courier New" panose="02070309020205020404" pitchFamily="49" charset="0"/>
              </a:rPr>
              <a:t>dluzsza</a:t>
            </a: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transformata tym </a:t>
            </a:r>
            <a:r>
              <a:rPr lang="pl-PL" sz="1000" dirty="0" err="1" smtClean="0">
                <a:solidFill>
                  <a:srgbClr val="028009"/>
                </a:solidFill>
                <a:latin typeface="Courier New" panose="02070309020205020404" pitchFamily="49" charset="0"/>
              </a:rPr>
              <a:t>wieksze</a:t>
            </a: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 err="1" smtClean="0">
                <a:solidFill>
                  <a:srgbClr val="028009"/>
                </a:solidFill>
                <a:latin typeface="Courier New" panose="02070309020205020404" pitchFamily="49" charset="0"/>
              </a:rPr>
              <a:t>sa</a:t>
            </a: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 err="1" smtClean="0">
                <a:solidFill>
                  <a:srgbClr val="028009"/>
                </a:solidFill>
                <a:latin typeface="Courier New" panose="02070309020205020404" pitchFamily="49" charset="0"/>
              </a:rPr>
              <a:t>wartosci</a:t>
            </a: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amplitud - dzielenie przez (L/2) skaluje wyniki (amplitudy) do rzeczywistych </a:t>
            </a: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wartości</a:t>
            </a:r>
          </a:p>
          <a:p>
            <a:endParaRPr lang="pl-PL" sz="1000" dirty="0">
              <a:solidFill>
                <a:srgbClr val="028009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% generowanie "osi </a:t>
            </a:r>
            <a:r>
              <a:rPr lang="pl-PL" sz="1000" dirty="0" err="1" smtClean="0">
                <a:solidFill>
                  <a:srgbClr val="028009"/>
                </a:solidFill>
                <a:latin typeface="Courier New" panose="02070309020205020404" pitchFamily="49" charset="0"/>
              </a:rPr>
              <a:t>czestotliwosci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f = 0:fp/</a:t>
            </a:r>
            <a:r>
              <a:rPr lang="pl-PL" sz="1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L:fp</a:t>
            </a:r>
            <a:r>
              <a:rPr lang="pl-PL" sz="1000" dirty="0">
                <a:solidFill>
                  <a:srgbClr val="000000"/>
                </a:solidFill>
                <a:latin typeface="Courier New" panose="02070309020205020404" pitchFamily="49" charset="0"/>
              </a:rPr>
              <a:t>/2-fp/L; 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%</a:t>
            </a:r>
            <a:r>
              <a:rPr lang="pl-PL" sz="1000" dirty="0" err="1">
                <a:solidFill>
                  <a:srgbClr val="028009"/>
                </a:solidFill>
                <a:latin typeface="Courier New" panose="02070309020205020404" pitchFamily="49" charset="0"/>
              </a:rPr>
              <a:t>fp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/L - </a:t>
            </a:r>
            <a:r>
              <a:rPr lang="pl-PL" sz="1000" dirty="0" err="1" smtClean="0">
                <a:solidFill>
                  <a:srgbClr val="028009"/>
                </a:solidFill>
                <a:latin typeface="Courier New" panose="02070309020205020404" pitchFamily="49" charset="0"/>
              </a:rPr>
              <a:t>rozdzielczosc</a:t>
            </a: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 </a:t>
            </a:r>
            <a:r>
              <a:rPr lang="pl-PL" sz="1000" dirty="0" err="1" smtClean="0">
                <a:solidFill>
                  <a:srgbClr val="028009"/>
                </a:solidFill>
                <a:latin typeface="Courier New" panose="02070309020205020404" pitchFamily="49" charset="0"/>
              </a:rPr>
              <a:t>czestotliwosciowa,fp</a:t>
            </a:r>
            <a:r>
              <a:rPr lang="pl-PL" sz="1000" dirty="0" smtClean="0">
                <a:solidFill>
                  <a:srgbClr val="028009"/>
                </a:solidFill>
                <a:latin typeface="Courier New" panose="02070309020205020404" pitchFamily="49" charset="0"/>
              </a:rPr>
              <a:t>/2- </a:t>
            </a:r>
            <a:r>
              <a:rPr lang="pl-PL" sz="1000" dirty="0">
                <a:solidFill>
                  <a:srgbClr val="028009"/>
                </a:solidFill>
                <a:latin typeface="Courier New" panose="02070309020205020404" pitchFamily="49" charset="0"/>
              </a:rPr>
              <a:t>pasmo analizy</a:t>
            </a:r>
          </a:p>
          <a:p>
            <a:pPr marL="0" indent="0">
              <a:buNone/>
            </a:pPr>
            <a:endParaRPr lang="pl-PL" sz="1000" dirty="0" smtClean="0"/>
          </a:p>
        </p:txBody>
      </p:sp>
    </p:spTree>
    <p:extLst>
      <p:ext uri="{BB962C8B-B14F-4D97-AF65-F5344CB8AC3E}">
        <p14:creationId xmlns:p14="http://schemas.microsoft.com/office/powerpoint/2010/main" val="149709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</a:t>
            </a:r>
            <a:r>
              <a:rPr lang="pl-PL" dirty="0" smtClean="0"/>
              <a:t>4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b="1" dirty="0" smtClean="0"/>
              <a:t>Dla danych pomiarowych pozyskanych na stanowisku laboratoryjnym (pomiar trwający 100 sekund) przeprowadzić następującą analizę sygnału w dziedzinie </a:t>
            </a:r>
            <a:r>
              <a:rPr lang="pl-PL" sz="1400" b="1" dirty="0" smtClean="0"/>
              <a:t>częstotliwości.</a:t>
            </a:r>
            <a:endParaRPr lang="pl-PL" sz="1400" b="1" dirty="0" smtClean="0"/>
          </a:p>
          <a:p>
            <a:pPr marL="0" indent="0" algn="just">
              <a:buNone/>
            </a:pPr>
            <a:r>
              <a:rPr lang="pl-PL" sz="1400" dirty="0" smtClean="0"/>
              <a:t>2. Wyznaczyć uśrednione widmo drgań.</a:t>
            </a:r>
          </a:p>
          <a:p>
            <a:pPr marL="0" indent="0" algn="just">
              <a:buNone/>
            </a:pPr>
            <a:r>
              <a:rPr lang="pl-PL" sz="1400" dirty="0" smtClean="0"/>
              <a:t>3. Wyznaczyć obwiednię drgań,</a:t>
            </a:r>
          </a:p>
          <a:p>
            <a:pPr marL="0" indent="0" algn="just">
              <a:buNone/>
            </a:pPr>
            <a:r>
              <a:rPr lang="pl-PL" sz="1400" dirty="0" smtClean="0"/>
              <a:t>4. Zastosować bufor do obwiedni drgań</a:t>
            </a:r>
          </a:p>
          <a:p>
            <a:pPr marL="0" indent="0" algn="just">
              <a:buNone/>
            </a:pPr>
            <a:r>
              <a:rPr lang="pl-PL" sz="1400" dirty="0" smtClean="0"/>
              <a:t>5. Wyznaczyć widmo obwiedni</a:t>
            </a:r>
          </a:p>
          <a:p>
            <a:pPr marL="0" indent="0" algn="just">
              <a:buNone/>
            </a:pPr>
            <a:r>
              <a:rPr lang="pl-PL" sz="1400" dirty="0"/>
              <a:t>6</a:t>
            </a:r>
            <a:r>
              <a:rPr lang="pl-PL" sz="1400" dirty="0" smtClean="0"/>
              <a:t>. Wyznaczyć uśrednione widmo obwiedni.</a:t>
            </a:r>
          </a:p>
          <a:p>
            <a:pPr marL="0" indent="0" algn="just">
              <a:buNone/>
            </a:pPr>
            <a:endParaRPr lang="pl-PL" sz="1400" dirty="0" smtClean="0"/>
          </a:p>
          <a:p>
            <a:pPr marL="0" indent="0" algn="just">
              <a:buNone/>
            </a:pPr>
            <a:r>
              <a:rPr lang="pl-PL" sz="1400" dirty="0" smtClean="0"/>
              <a:t>Zaprezentować uzyskane wyniki </a:t>
            </a:r>
            <a:r>
              <a:rPr lang="pl-PL" sz="1400" smtClean="0"/>
              <a:t>na wykresach.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0571024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266</Words>
  <Application>Microsoft Office PowerPoint</Application>
  <PresentationFormat>Pokaz na ekranie (4:3)</PresentationFormat>
  <Paragraphs>38</Paragraphs>
  <Slides>4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Courier New</vt:lpstr>
      <vt:lpstr>Motyw pakietu Office</vt:lpstr>
      <vt:lpstr>DIAGNOSTYKA UKŁADÓW MECHATRONICZNYCH</vt:lpstr>
      <vt:lpstr>Projekt 4</vt:lpstr>
      <vt:lpstr>Projekt 4</vt:lpstr>
      <vt:lpstr>Projekt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DIAGNOSTYKA UKŁADÓW MECHATRONICZNYCH</dc:title>
  <cp:lastModifiedBy>Admin</cp:lastModifiedBy>
  <cp:revision>41</cp:revision>
  <dcterms:modified xsi:type="dcterms:W3CDTF">2021-04-27T19:18:55Z</dcterms:modified>
</cp:coreProperties>
</file>